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7" r:id="rId5"/>
    <p:sldId id="260" r:id="rId6"/>
    <p:sldId id="261" r:id="rId7"/>
    <p:sldId id="262" r:id="rId8"/>
    <p:sldId id="263" r:id="rId9"/>
    <p:sldId id="264" r:id="rId10"/>
    <p:sldId id="266" r:id="rId11"/>
    <p:sldId id="268" r:id="rId12"/>
    <p:sldId id="269" r:id="rId13"/>
    <p:sldId id="270" r:id="rId14"/>
    <p:sldId id="271" r:id="rId15"/>
    <p:sldId id="272" r:id="rId16"/>
    <p:sldId id="273" r:id="rId17"/>
    <p:sldId id="274" r:id="rId18"/>
    <p:sldId id="275"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Default Section" id="{BFE9766E-4158-1D4F-B8DF-D4A29ED2BDEC}">
          <p14:sldIdLst>
            <p14:sldId id="256"/>
          </p14:sldIdLst>
        </p14:section>
        <p14:section name="Theism and the Theistic God" id="{3A2BA954-F396-E64D-B8D7-1A9FC243F210}">
          <p14:sldIdLst>
            <p14:sldId id="257"/>
          </p14:sldIdLst>
        </p14:section>
        <p14:section name="The Logical Problem of Evil" id="{0BFAA110-3590-434D-8E3F-4E426A57FAA7}">
          <p14:sldIdLst>
            <p14:sldId id="258"/>
            <p14:sldId id="267"/>
          </p14:sldIdLst>
        </p14:section>
        <p14:section name="A Defense Not a Theodicy" id="{5EFA9BE9-6ACD-AF4E-9CA1-BAFA5450C22E}">
          <p14:sldIdLst>
            <p14:sldId id="260"/>
            <p14:sldId id="261"/>
          </p14:sldIdLst>
        </p14:section>
        <p14:section name="The Evidential Argument from Evil" id="{5F438D96-2DF8-164D-85D1-DA17858D7C1C}">
          <p14:sldIdLst>
            <p14:sldId id="262"/>
            <p14:sldId id="263"/>
          </p14:sldIdLst>
        </p14:section>
        <p14:section name="The Problem of Divine Hiddenness" id="{55E80C7D-E4BC-B741-AC71-010BC8756C70}">
          <p14:sldIdLst>
            <p14:sldId id="264"/>
            <p14:sldId id="266"/>
            <p14:sldId id="268"/>
          </p14:sldIdLst>
        </p14:section>
      </p14:sectionLst>
    </p:ex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08"/>
    <p:restoredTop sz="94671"/>
  </p:normalViewPr>
  <p:slideViewPr>
    <p:cSldViewPr snapToGrid="0" snapToObjects="1">
      <p:cViewPr>
        <p:scale>
          <a:sx n="83" d="100"/>
          <a:sy n="83" d="100"/>
        </p:scale>
        <p:origin x="-198" y="29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2/23/2017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2/23/2017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2/23/2017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2/23/2017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2/23/2017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pPr/>
              <a:t>2/23/2017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pPr/>
              <a:t>2/23/2017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pPr/>
              <a:t>2/23/2017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pPr/>
              <a:t>2/23/2017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2/23/2017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2/23/2017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2/23/2017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4824" y="1565328"/>
            <a:ext cx="9461835" cy="1933893"/>
          </a:xfrm>
        </p:spPr>
        <p:txBody>
          <a:bodyPr/>
          <a:lstStyle/>
          <a:p>
            <a:r>
              <a:rPr lang="en-US" sz="3600" dirty="0" smtClean="0"/>
              <a:t>The Problem of Evil</a:t>
            </a:r>
            <a:br>
              <a:rPr lang="en-US" sz="3600" dirty="0" smtClean="0"/>
            </a:br>
            <a:r>
              <a:rPr lang="en-US" sz="3600" dirty="0" smtClean="0"/>
              <a:t>&amp;</a:t>
            </a:r>
            <a:br>
              <a:rPr lang="en-US" sz="3600" dirty="0" smtClean="0"/>
            </a:br>
            <a:r>
              <a:rPr lang="en-US" sz="3600" dirty="0" smtClean="0"/>
              <a:t>The Problem of Divine Hiddenness</a:t>
            </a:r>
            <a:endParaRPr lang="en-US" sz="3600" dirty="0"/>
          </a:p>
        </p:txBody>
      </p:sp>
      <p:sp>
        <p:nvSpPr>
          <p:cNvPr id="3" name="Subtitle 2"/>
          <p:cNvSpPr>
            <a:spLocks noGrp="1"/>
          </p:cNvSpPr>
          <p:nvPr>
            <p:ph type="subTitle" idx="1"/>
          </p:nvPr>
        </p:nvSpPr>
        <p:spPr/>
        <p:txBody>
          <a:bodyPr/>
          <a:lstStyle/>
          <a:p>
            <a:r>
              <a:rPr lang="en-US" dirty="0" smtClean="0"/>
              <a:t>Introduction to Philosophy</a:t>
            </a:r>
          </a:p>
          <a:p>
            <a:r>
              <a:rPr lang="en-US" dirty="0" smtClean="0"/>
              <a:t>Dr. Christopher Gregory Weaver</a:t>
            </a:r>
            <a:endParaRPr lang="en-US" dirty="0"/>
          </a:p>
        </p:txBody>
      </p:sp>
    </p:spTree>
    <p:extLst>
      <p:ext uri="{BB962C8B-B14F-4D97-AF65-F5344CB8AC3E}">
        <p14:creationId xmlns="" xmlns:p14="http://schemas.microsoft.com/office/powerpoint/2010/main" val="1237369158"/>
      </p:ext>
    </p:extLst>
  </p:cSld>
  <p:clrMapOvr>
    <a:masterClrMapping/>
  </p:clrMapOvr>
  <p:transition spd="med">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 of Divine Hiddenness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Consider premise (2):</a:t>
            </a:r>
          </a:p>
          <a:p>
            <a:pPr marL="640080" indent="0" algn="just">
              <a:buNone/>
            </a:pPr>
            <a:r>
              <a:rPr lang="en-US" dirty="0" smtClean="0"/>
              <a:t>(Premise 2): If </a:t>
            </a:r>
            <a:r>
              <a:rPr lang="en-US" dirty="0"/>
              <a:t>a perfectly loving God exists, </a:t>
            </a:r>
            <a:r>
              <a:rPr lang="en-US" b="1" dirty="0"/>
              <a:t>reasonable nonbelief </a:t>
            </a:r>
            <a:r>
              <a:rPr lang="en-US" dirty="0"/>
              <a:t>does not occur.</a:t>
            </a:r>
          </a:p>
          <a:p>
            <a:pPr marL="0" algn="just"/>
            <a:r>
              <a:rPr lang="en-US" dirty="0" smtClean="0"/>
              <a:t>(Key Question): What is </a:t>
            </a:r>
            <a:r>
              <a:rPr lang="en-US" b="1" dirty="0" smtClean="0"/>
              <a:t>reasonable nonbelief</a:t>
            </a:r>
            <a:r>
              <a:rPr lang="en-US" dirty="0" smtClean="0"/>
              <a:t>? </a:t>
            </a:r>
          </a:p>
          <a:p>
            <a:pPr marL="982980" indent="-342900" algn="just">
              <a:buFont typeface="Wingdings" charset="2"/>
              <a:buChar char="Ø"/>
            </a:pPr>
            <a:r>
              <a:rPr lang="en-US" dirty="0" smtClean="0"/>
              <a:t>Schellenberg’s Answer: ”</a:t>
            </a:r>
            <a:r>
              <a:rPr lang="is-IS" dirty="0" smtClean="0"/>
              <a:t>…reasonable nonbelief is in this context to be understood as exemplified by any instance of failure to believe in the existence of God that is not the result of culpable actions or omissions on the part of the subject.” </a:t>
            </a:r>
            <a:r>
              <a:rPr lang="is-IS" dirty="0" smtClean="0">
                <a:solidFill>
                  <a:srgbClr val="0070C0"/>
                </a:solidFill>
              </a:rPr>
              <a:t>Schellenberg (1993, p. 59)</a:t>
            </a:r>
          </a:p>
          <a:p>
            <a:pPr marL="982980" indent="-342900" algn="just">
              <a:buFont typeface="Wingdings" charset="2"/>
              <a:buChar char="Ø"/>
            </a:pPr>
            <a:r>
              <a:rPr lang="is-IS" dirty="0" smtClean="0"/>
              <a:t>In other words, someone has resonable nonbelief when their nonbelief is of no fault of their own. T</a:t>
            </a:r>
            <a:r>
              <a:rPr lang="en-US" dirty="0" smtClean="0"/>
              <a:t>h</a:t>
            </a:r>
            <a:r>
              <a:rPr lang="is-IS" dirty="0" smtClean="0"/>
              <a:t>ink of, for example, what </a:t>
            </a:r>
            <a:r>
              <a:rPr lang="is-IS" dirty="0" smtClean="0">
                <a:solidFill>
                  <a:srgbClr val="0070C0"/>
                </a:solidFill>
              </a:rPr>
              <a:t>Schellenberg (1993, p. 59) </a:t>
            </a:r>
            <a:r>
              <a:rPr lang="is-IS" dirty="0" smtClean="0"/>
              <a:t>calls unreflective nonbelief (ibid.). This is an instance of nonbelief that exists because the individual in question hasn’t even considered the question of whether theism is true </a:t>
            </a:r>
            <a:r>
              <a:rPr lang="is-IS" dirty="0" smtClean="0">
                <a:solidFill>
                  <a:srgbClr val="0070C0"/>
                </a:solidFill>
              </a:rPr>
              <a:t>(ibid., p. 58)</a:t>
            </a:r>
            <a:r>
              <a:rPr lang="is-IS" dirty="0" smtClean="0"/>
              <a:t>.</a:t>
            </a:r>
            <a:endParaRPr lang="en-US" dirty="0"/>
          </a:p>
        </p:txBody>
      </p:sp>
    </p:spTree>
    <p:extLst>
      <p:ext uri="{BB962C8B-B14F-4D97-AF65-F5344CB8AC3E}">
        <p14:creationId xmlns="" xmlns:p14="http://schemas.microsoft.com/office/powerpoint/2010/main" val="51156778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Scale>
                                      <p:cBhvr>
                                        <p:cTn id="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2" end="2"/>
                                            </p:txEl>
                                          </p:spTgt>
                                        </p:tgtEl>
                                        <p:attrNameLst>
                                          <p:attrName>ppt_x</p:attrName>
                                          <p:attrName>ppt_y</p:attrName>
                                        </p:attrNameLst>
                                      </p:cBhvr>
                                    </p:animMotion>
                                    <p:animEffect transition="in" filter="fade">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Scale>
                                      <p:cBhvr>
                                        <p:cTn id="1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3" end="3"/>
                                            </p:txEl>
                                          </p:spTgt>
                                        </p:tgtEl>
                                        <p:attrNameLst>
                                          <p:attrName>ppt_x</p:attrName>
                                          <p:attrName>ppt_y</p:attrName>
                                        </p:attrNameLst>
                                      </p:cBhvr>
                                    </p:animMotion>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Scale>
                                      <p:cBhvr>
                                        <p:cTn id="21"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4" end="4"/>
                                            </p:txEl>
                                          </p:spTgt>
                                        </p:tgtEl>
                                        <p:attrNameLst>
                                          <p:attrName>ppt_x</p:attrName>
                                          <p:attrName>ppt_y</p:attrName>
                                        </p:attrNameLst>
                                      </p:cBhvr>
                                    </p:animMotion>
                                    <p:animEffect transition="in" filter="fade">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 of Divine Hiddenness</a:t>
            </a:r>
            <a:endParaRPr lang="en-US" dirty="0"/>
          </a:p>
        </p:txBody>
      </p:sp>
      <p:sp>
        <p:nvSpPr>
          <p:cNvPr id="3" name="Content Placeholder 2"/>
          <p:cNvSpPr>
            <a:spLocks noGrp="1"/>
          </p:cNvSpPr>
          <p:nvPr>
            <p:ph idx="1"/>
          </p:nvPr>
        </p:nvSpPr>
        <p:spPr>
          <a:xfrm>
            <a:off x="1080655" y="1454727"/>
            <a:ext cx="10321636" cy="5043055"/>
          </a:xfrm>
        </p:spPr>
        <p:txBody>
          <a:bodyPr>
            <a:normAutofit fontScale="85000" lnSpcReduction="10000"/>
          </a:bodyPr>
          <a:lstStyle/>
          <a:p>
            <a:pPr algn="just"/>
            <a:r>
              <a:rPr lang="en-US" dirty="0" smtClean="0"/>
              <a:t>Responses to the Problem of Divine Hiddenness have focus on premise 2</a:t>
            </a:r>
            <a:r>
              <a:rPr lang="is-IS" dirty="0" smtClean="0"/>
              <a:t>…</a:t>
            </a:r>
            <a:endParaRPr lang="en-US" dirty="0" smtClean="0"/>
          </a:p>
          <a:p>
            <a:pPr marL="640080" indent="0" algn="just">
              <a:buNone/>
            </a:pPr>
            <a:r>
              <a:rPr lang="en-US" dirty="0" smtClean="0"/>
              <a:t>(Premise 2): If a perfectly loving God exists, </a:t>
            </a:r>
            <a:r>
              <a:rPr lang="en-US" b="1" dirty="0" smtClean="0"/>
              <a:t>reasonable </a:t>
            </a:r>
            <a:r>
              <a:rPr lang="en-US" b="1" dirty="0"/>
              <a:t>nonbelief </a:t>
            </a:r>
            <a:r>
              <a:rPr lang="en-US" dirty="0" smtClean="0"/>
              <a:t>does not occur.</a:t>
            </a:r>
            <a:endParaRPr lang="en-US" dirty="0"/>
          </a:p>
          <a:p>
            <a:pPr marL="0" algn="just"/>
            <a:r>
              <a:rPr lang="en-US" dirty="0" smtClean="0">
                <a:solidFill>
                  <a:srgbClr val="0070C0"/>
                </a:solidFill>
              </a:rPr>
              <a:t>Paul K. Moser’s book </a:t>
            </a:r>
            <a:r>
              <a:rPr lang="en-US" i="1" dirty="0" smtClean="0">
                <a:solidFill>
                  <a:srgbClr val="0070C0"/>
                </a:solidFill>
              </a:rPr>
              <a:t>The Elusive God </a:t>
            </a:r>
            <a:r>
              <a:rPr lang="en-US" dirty="0" smtClean="0">
                <a:solidFill>
                  <a:srgbClr val="0070C0"/>
                </a:solidFill>
              </a:rPr>
              <a:t>(Cambridge University Press, 2008)</a:t>
            </a:r>
            <a:r>
              <a:rPr lang="en-US" dirty="0" smtClean="0"/>
              <a:t> argues that premise (2) is false. It is false because the antecedent can be true while the consequent is false, precisely because God’s aims or goals are not to snuff out all forms of reasonable nonbelief at any cost. God does not desire baldly and flatly that cognizes like us come to believe in God. Rather, God desires that </a:t>
            </a:r>
            <a:r>
              <a:rPr lang="en-US" dirty="0" err="1" smtClean="0"/>
              <a:t>cognizers</a:t>
            </a:r>
            <a:r>
              <a:rPr lang="en-US" dirty="0" smtClean="0"/>
              <a:t> like us come to believe in God in a way that is significantly free, and in a way that involves a renouncement of cognitive idolatry. God cares about </a:t>
            </a:r>
            <a:r>
              <a:rPr lang="en-US" b="1" u="sng" dirty="0" smtClean="0"/>
              <a:t>how</a:t>
            </a:r>
            <a:r>
              <a:rPr lang="en-US" dirty="0" smtClean="0"/>
              <a:t> we come to believe in God, not just that we do come to believe in God (</a:t>
            </a:r>
            <a:r>
              <a:rPr lang="en-US" dirty="0" smtClean="0">
                <a:solidFill>
                  <a:srgbClr val="0070C0"/>
                </a:solidFill>
              </a:rPr>
              <a:t>Craig</a:t>
            </a:r>
            <a:r>
              <a:rPr lang="en-US" dirty="0" smtClean="0"/>
              <a:t>). Whether or not one’s nonbelief is reasonable has to do with whether one is doing one’s epistemic duties and yet still not believing. Moser is suggesting that there is a certain moral element to theological belief or non-belief. Renouncing a certain type of selfishness and cognitive idolatry while receiving God’s witness in the human conscience (</a:t>
            </a:r>
            <a:r>
              <a:rPr lang="en-US" dirty="0" smtClean="0">
                <a:solidFill>
                  <a:srgbClr val="0070C0"/>
                </a:solidFill>
              </a:rPr>
              <a:t>Moser (2008, p. 193)</a:t>
            </a:r>
            <a:r>
              <a:rPr lang="en-US" dirty="0" smtClean="0"/>
              <a:t>)</a:t>
            </a:r>
          </a:p>
          <a:p>
            <a:pPr marL="0" algn="just"/>
            <a:r>
              <a:rPr lang="en-US" dirty="0" smtClean="0"/>
              <a:t>Because of the above, the nature of God’s evidence for God’s existence is non-coercive. It is non-coercive evidence in that it "may </a:t>
            </a:r>
            <a:r>
              <a:rPr lang="en-US" dirty="0"/>
              <a:t>intrude a bit into our experience, say in conscience, but it can readily be overlooked, ignored, suppressed, or dismissed by us, because it's intended by God not to coerce a will toward or against God but to be willingly received by humans" </a:t>
            </a:r>
            <a:r>
              <a:rPr lang="en-US" dirty="0" smtClean="0">
                <a:solidFill>
                  <a:srgbClr val="0070C0"/>
                </a:solidFill>
              </a:rPr>
              <a:t>Moser (2008, p</a:t>
            </a:r>
            <a:r>
              <a:rPr lang="en-US" dirty="0">
                <a:solidFill>
                  <a:srgbClr val="0070C0"/>
                </a:solidFill>
              </a:rPr>
              <a:t>. 243)</a:t>
            </a:r>
            <a:endParaRPr lang="en-US" dirty="0" smtClean="0">
              <a:solidFill>
                <a:srgbClr val="0070C0"/>
              </a:solidFill>
            </a:endParaRPr>
          </a:p>
          <a:p>
            <a:pPr marL="0" algn="just"/>
            <a:r>
              <a:rPr lang="en-US" dirty="0" smtClean="0"/>
              <a:t>As one reviewer (</a:t>
            </a:r>
            <a:r>
              <a:rPr lang="en-US" dirty="0" smtClean="0">
                <a:solidFill>
                  <a:srgbClr val="0070C0"/>
                </a:solidFill>
              </a:rPr>
              <a:t>Bruce Russell</a:t>
            </a:r>
            <a:r>
              <a:rPr lang="en-US" dirty="0" smtClean="0"/>
              <a:t>) went on to explain Moser’s view: “[l]</a:t>
            </a:r>
            <a:r>
              <a:rPr lang="en-US" dirty="0" err="1" smtClean="0"/>
              <a:t>ike</a:t>
            </a:r>
            <a:r>
              <a:rPr lang="en-US" dirty="0" smtClean="0"/>
              <a:t> </a:t>
            </a:r>
            <a:r>
              <a:rPr lang="en-US" dirty="0"/>
              <a:t>a skilled dietician who tailors diets to the nutritional needs of each individual, God will tailor his revelation to the spiritual needs of each individual, presumably presenting different amounts of evidence to different individuals</a:t>
            </a:r>
            <a:r>
              <a:rPr lang="en-US" dirty="0" smtClean="0"/>
              <a:t>.” (</a:t>
            </a:r>
            <a:r>
              <a:rPr lang="en-US" dirty="0" smtClean="0">
                <a:solidFill>
                  <a:srgbClr val="0070C0"/>
                </a:solidFill>
              </a:rPr>
              <a:t>NDPR</a:t>
            </a:r>
            <a:r>
              <a:rPr lang="en-US" dirty="0" smtClean="0"/>
              <a:t>)</a:t>
            </a:r>
          </a:p>
        </p:txBody>
      </p:sp>
    </p:spTree>
    <p:extLst>
      <p:ext uri="{BB962C8B-B14F-4D97-AF65-F5344CB8AC3E}">
        <p14:creationId xmlns="" xmlns:p14="http://schemas.microsoft.com/office/powerpoint/2010/main" val="177255215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Scale>
                                      <p:cBhvr>
                                        <p:cTn id="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2" end="2"/>
                                            </p:txEl>
                                          </p:spTgt>
                                        </p:tgtEl>
                                        <p:attrNameLst>
                                          <p:attrName>ppt_x</p:attrName>
                                          <p:attrName>ppt_y</p:attrName>
                                        </p:attrNameLst>
                                      </p:cBhvr>
                                    </p:animMotion>
                                    <p:animEffect transition="in" filter="fade">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Scale>
                                      <p:cBhvr>
                                        <p:cTn id="1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3" end="3"/>
                                            </p:txEl>
                                          </p:spTgt>
                                        </p:tgtEl>
                                        <p:attrNameLst>
                                          <p:attrName>ppt_x</p:attrName>
                                          <p:attrName>ppt_y</p:attrName>
                                        </p:attrNameLst>
                                      </p:cBhvr>
                                    </p:animMotion>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Scale>
                                      <p:cBhvr>
                                        <p:cTn id="21"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4" end="4"/>
                                            </p:txEl>
                                          </p:spTgt>
                                        </p:tgtEl>
                                        <p:attrNameLst>
                                          <p:attrName>ppt_x</p:attrName>
                                          <p:attrName>ppt_y</p:attrName>
                                        </p:attrNameLst>
                                      </p:cBhvr>
                                    </p:animMotion>
                                    <p:animEffect transition="in" filter="fade">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t>
            </a:r>
            <a:r>
              <a:rPr lang="en-US" dirty="0" err="1" smtClean="0"/>
              <a:t>Kalam</a:t>
            </a:r>
            <a:endParaRPr lang="en-US" dirty="0"/>
          </a:p>
        </p:txBody>
      </p:sp>
      <p:sp>
        <p:nvSpPr>
          <p:cNvPr id="3" name="Subtitle 2"/>
          <p:cNvSpPr>
            <a:spLocks noGrp="1"/>
          </p:cNvSpPr>
          <p:nvPr>
            <p:ph type="subTitle" idx="1"/>
          </p:nvPr>
        </p:nvSpPr>
        <p:spPr/>
        <p:txBody>
          <a:bodyPr/>
          <a:lstStyle/>
          <a:p>
            <a:r>
              <a:rPr lang="en-US" dirty="0" smtClean="0"/>
              <a:t>Introduction to Philosophy</a:t>
            </a:r>
            <a:endParaRPr lang="en-US" dirty="0"/>
          </a:p>
        </p:txBody>
      </p:sp>
    </p:spTree>
    <p:extLst>
      <p:ext uri="{BB962C8B-B14F-4D97-AF65-F5344CB8AC3E}">
        <p14:creationId xmlns="" xmlns:p14="http://schemas.microsoft.com/office/powerpoint/2010/main" val="1800141106"/>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First Premise</a:t>
            </a:r>
            <a:endParaRPr lang="en-US" dirty="0"/>
          </a:p>
        </p:txBody>
      </p:sp>
      <p:sp>
        <p:nvSpPr>
          <p:cNvPr id="3" name="Content Placeholder 2"/>
          <p:cNvSpPr>
            <a:spLocks noGrp="1"/>
          </p:cNvSpPr>
          <p:nvPr>
            <p:ph idx="1"/>
          </p:nvPr>
        </p:nvSpPr>
        <p:spPr>
          <a:xfrm>
            <a:off x="1311965" y="2171700"/>
            <a:ext cx="9601200" cy="3581400"/>
          </a:xfrm>
        </p:spPr>
        <p:txBody>
          <a:bodyPr/>
          <a:lstStyle/>
          <a:p>
            <a:r>
              <a:rPr lang="en-US" dirty="0" smtClean="0"/>
              <a:t>William Lane </a:t>
            </a:r>
            <a:r>
              <a:rPr lang="en-US" dirty="0" smtClean="0">
                <a:solidFill>
                  <a:srgbClr val="0070C0"/>
                </a:solidFill>
              </a:rPr>
              <a:t>Craig (1979) </a:t>
            </a:r>
            <a:r>
              <a:rPr lang="en-US" dirty="0" smtClean="0"/>
              <a:t>has been the primary defender of the argument. I will follow his presentation of the argument below.</a:t>
            </a:r>
          </a:p>
          <a:p>
            <a:pPr marL="0" indent="0">
              <a:buNone/>
            </a:pPr>
            <a:r>
              <a:rPr lang="en-US" b="1" u="sng" dirty="0" smtClean="0"/>
              <a:t>(Premise 1)</a:t>
            </a:r>
            <a:r>
              <a:rPr lang="en-US" dirty="0" smtClean="0"/>
              <a:t>: “Everything that begins to exist has a cause of its existence.” (p. 63)</a:t>
            </a:r>
          </a:p>
          <a:p>
            <a:pPr marL="914400">
              <a:buFont typeface="Wingdings" charset="2"/>
              <a:buChar char="Ø"/>
            </a:pPr>
            <a:r>
              <a:rPr lang="en-US" b="1" dirty="0" smtClean="0"/>
              <a:t>Support #1: </a:t>
            </a:r>
            <a:r>
              <a:rPr lang="en-US" i="1" dirty="0" smtClean="0"/>
              <a:t>Ex nihilo </a:t>
            </a:r>
            <a:r>
              <a:rPr lang="en-US" i="1" dirty="0" err="1" smtClean="0"/>
              <a:t>nihil</a:t>
            </a:r>
            <a:r>
              <a:rPr lang="en-US" i="1" dirty="0" smtClean="0"/>
              <a:t> fit</a:t>
            </a:r>
            <a:r>
              <a:rPr lang="en-US" dirty="0" smtClean="0"/>
              <a:t>: The idea that nothing springs forth from literally nothing seems to support this premise. If things could begin to exist without a cause then they would apparently pop into existence from nothing. But that seems absurd.</a:t>
            </a:r>
          </a:p>
          <a:p>
            <a:pPr marL="914400">
              <a:buFont typeface="Wingdings" charset="2"/>
              <a:buChar char="Ø"/>
            </a:pPr>
            <a:r>
              <a:rPr lang="en-US" b="1" dirty="0" smtClean="0"/>
              <a:t>Support #2: </a:t>
            </a:r>
            <a:r>
              <a:rPr lang="en-US" dirty="0" smtClean="0"/>
              <a:t>Principle of Sufficient Reason: Every event has a cause.</a:t>
            </a:r>
          </a:p>
          <a:p>
            <a:pPr marL="0" indent="0">
              <a:buNone/>
            </a:pPr>
            <a:r>
              <a:rPr lang="en-US" b="1" dirty="0" smtClean="0"/>
              <a:t>Objection</a:t>
            </a:r>
            <a:r>
              <a:rPr lang="en-US" dirty="0" smtClean="0"/>
              <a:t>: What about the act of causing the beginning of the universe? Does that have a cause? </a:t>
            </a:r>
          </a:p>
        </p:txBody>
      </p:sp>
    </p:spTree>
    <p:extLst>
      <p:ext uri="{BB962C8B-B14F-4D97-AF65-F5344CB8AC3E}">
        <p14:creationId xmlns="" xmlns:p14="http://schemas.microsoft.com/office/powerpoint/2010/main" val="32209307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Scale>
                                      <p:cBhvr>
                                        <p:cTn id="7"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1" end="1"/>
                                            </p:txEl>
                                          </p:spTgt>
                                        </p:tgtEl>
                                        <p:attrNameLst>
                                          <p:attrName>ppt_x</p:attrName>
                                          <p:attrName>ppt_y</p:attrName>
                                        </p:attrNameLst>
                                      </p:cBhvr>
                                    </p:animMotion>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800" decel="100000"/>
                                        <p:tgtEl>
                                          <p:spTgt spid="3">
                                            <p:txEl>
                                              <p:pRg st="2" end="2"/>
                                            </p:txEl>
                                          </p:spTgt>
                                        </p:tgtEl>
                                      </p:cBhvr>
                                    </p:animEffect>
                                    <p:anim calcmode="lin" valueType="num">
                                      <p:cBhvr>
                                        <p:cTn id="15"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16"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17"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0"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800" decel="100000"/>
                                        <p:tgtEl>
                                          <p:spTgt spid="3">
                                            <p:txEl>
                                              <p:pRg st="3" end="3"/>
                                            </p:txEl>
                                          </p:spTgt>
                                        </p:tgtEl>
                                      </p:cBhvr>
                                    </p:animEffect>
                                    <p:anim calcmode="lin" valueType="num">
                                      <p:cBhvr>
                                        <p:cTn id="25"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26"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27"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28"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29"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0"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800" decel="100000"/>
                                        <p:tgtEl>
                                          <p:spTgt spid="3">
                                            <p:txEl>
                                              <p:pRg st="4" end="4"/>
                                            </p:txEl>
                                          </p:spTgt>
                                        </p:tgtEl>
                                      </p:cBhvr>
                                    </p:animEffect>
                                    <p:anim calcmode="lin" valueType="num">
                                      <p:cBhvr>
                                        <p:cTn id="35"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36"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37"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Second Premise</a:t>
            </a:r>
            <a:endParaRPr lang="en-US" dirty="0"/>
          </a:p>
        </p:txBody>
      </p:sp>
      <p:sp>
        <p:nvSpPr>
          <p:cNvPr id="3" name="Content Placeholder 2"/>
          <p:cNvSpPr>
            <a:spLocks noGrp="1"/>
          </p:cNvSpPr>
          <p:nvPr>
            <p:ph idx="1"/>
          </p:nvPr>
        </p:nvSpPr>
        <p:spPr/>
        <p:txBody>
          <a:bodyPr>
            <a:normAutofit fontScale="85000" lnSpcReduction="20000"/>
          </a:bodyPr>
          <a:lstStyle/>
          <a:p>
            <a:r>
              <a:rPr lang="en-US" dirty="0"/>
              <a:t>William Lane </a:t>
            </a:r>
            <a:r>
              <a:rPr lang="en-US" dirty="0">
                <a:solidFill>
                  <a:srgbClr val="0070C0"/>
                </a:solidFill>
              </a:rPr>
              <a:t>Craig (1979) </a:t>
            </a:r>
            <a:r>
              <a:rPr lang="en-US" dirty="0"/>
              <a:t>has been the primary defender of the argument. I will follow his presentation of the argument below.</a:t>
            </a:r>
          </a:p>
          <a:p>
            <a:pPr marL="0" indent="0">
              <a:buNone/>
            </a:pPr>
            <a:r>
              <a:rPr lang="en-US" b="1" u="sng" dirty="0"/>
              <a:t>(Premise </a:t>
            </a:r>
            <a:r>
              <a:rPr lang="en-US" b="1" u="sng" dirty="0" smtClean="0"/>
              <a:t>2)</a:t>
            </a:r>
            <a:r>
              <a:rPr lang="en-US" dirty="0" smtClean="0"/>
              <a:t>: “The universe began to exist.” (p. 63)</a:t>
            </a:r>
          </a:p>
          <a:p>
            <a:pPr marL="914400">
              <a:buFont typeface="Wingdings" charset="2"/>
              <a:buChar char="Ø"/>
            </a:pPr>
            <a:r>
              <a:rPr lang="en-US" b="1" dirty="0" smtClean="0"/>
              <a:t>Support #1</a:t>
            </a:r>
            <a:r>
              <a:rPr lang="en-US" dirty="0" smtClean="0"/>
              <a:t>: Big Bang Cosmology: Paul </a:t>
            </a:r>
            <a:r>
              <a:rPr lang="en-US" dirty="0" smtClean="0">
                <a:solidFill>
                  <a:srgbClr val="0070C0"/>
                </a:solidFill>
              </a:rPr>
              <a:t>Davies (1978)</a:t>
            </a:r>
            <a:r>
              <a:rPr lang="en-US" dirty="0" smtClean="0"/>
              <a:t> wrote:</a:t>
            </a:r>
          </a:p>
          <a:p>
            <a:pPr marL="530352" indent="0" algn="just">
              <a:buNone/>
            </a:pPr>
            <a:r>
              <a:rPr lang="en-US" dirty="0" smtClean="0"/>
              <a:t>“An </a:t>
            </a:r>
            <a:r>
              <a:rPr lang="en-US" dirty="0"/>
              <a:t>initial cosmological singularity . . . forms a past temporal extremity to the universe. We cannot continue physical reasoning, or even the concept of </a:t>
            </a:r>
            <a:r>
              <a:rPr lang="en-US" dirty="0" err="1"/>
              <a:t>spacetime</a:t>
            </a:r>
            <a:r>
              <a:rPr lang="en-US" dirty="0"/>
              <a:t>, through such an extremity. . . . On this view the big bang represents the creation event; the creation not only of all the matter and energy in the universe, but also of </a:t>
            </a:r>
            <a:r>
              <a:rPr lang="en-US" dirty="0" err="1"/>
              <a:t>spacetime</a:t>
            </a:r>
            <a:r>
              <a:rPr lang="en-US" dirty="0"/>
              <a:t> </a:t>
            </a:r>
            <a:r>
              <a:rPr lang="en-US" dirty="0" smtClean="0"/>
              <a:t>itself.”</a:t>
            </a:r>
            <a:endParaRPr lang="en-US" dirty="0"/>
          </a:p>
          <a:p>
            <a:pPr marL="914400">
              <a:buFont typeface="Wingdings" charset="2"/>
              <a:buChar char="Ø"/>
            </a:pPr>
            <a:r>
              <a:rPr lang="en-US" b="1" dirty="0" smtClean="0"/>
              <a:t>Support #2</a:t>
            </a:r>
            <a:r>
              <a:rPr lang="en-US" dirty="0" smtClean="0"/>
              <a:t>: Actual Infinity: Infinity seems to be an absurd notion. An infinity minus an infinity is an infinity (that seems weird!). But if there can be no infinities then the past can’t be infinite.</a:t>
            </a:r>
            <a:endParaRPr lang="en-US" dirty="0"/>
          </a:p>
          <a:p>
            <a:pPr marL="0" indent="0">
              <a:buNone/>
            </a:pPr>
            <a:r>
              <a:rPr lang="en-US" b="1" dirty="0" smtClean="0"/>
              <a:t>Objection</a:t>
            </a:r>
            <a:r>
              <a:rPr lang="en-US" dirty="0" smtClean="0"/>
              <a:t>: Science hasn’t settled the question of whether or not the universe began to exist. There exist cosmological models that allow for an infinite past.</a:t>
            </a:r>
            <a:endParaRPr lang="en-US" dirty="0"/>
          </a:p>
        </p:txBody>
      </p:sp>
    </p:spTree>
    <p:extLst>
      <p:ext uri="{BB962C8B-B14F-4D97-AF65-F5344CB8AC3E}">
        <p14:creationId xmlns="" xmlns:p14="http://schemas.microsoft.com/office/powerpoint/2010/main" val="85610590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Scale>
                                      <p:cBhvr>
                                        <p:cTn id="7"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1" end="1"/>
                                            </p:txEl>
                                          </p:spTgt>
                                        </p:tgtEl>
                                        <p:attrNameLst>
                                          <p:attrName>ppt_x</p:attrName>
                                          <p:attrName>ppt_y</p:attrName>
                                        </p:attrNameLst>
                                      </p:cBhvr>
                                    </p:animMotion>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800" decel="100000"/>
                                        <p:tgtEl>
                                          <p:spTgt spid="3">
                                            <p:txEl>
                                              <p:pRg st="2" end="2"/>
                                            </p:txEl>
                                          </p:spTgt>
                                        </p:tgtEl>
                                      </p:cBhvr>
                                    </p:animEffect>
                                    <p:anim calcmode="lin" valueType="num">
                                      <p:cBhvr>
                                        <p:cTn id="15"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16"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17"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0"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800" decel="100000"/>
                                        <p:tgtEl>
                                          <p:spTgt spid="3">
                                            <p:txEl>
                                              <p:pRg st="3" end="3"/>
                                            </p:txEl>
                                          </p:spTgt>
                                        </p:tgtEl>
                                      </p:cBhvr>
                                    </p:animEffect>
                                    <p:anim calcmode="lin" valueType="num">
                                      <p:cBhvr>
                                        <p:cTn id="25"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26"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27"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28"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29"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0"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800" decel="100000"/>
                                        <p:tgtEl>
                                          <p:spTgt spid="3">
                                            <p:txEl>
                                              <p:pRg st="4" end="4"/>
                                            </p:txEl>
                                          </p:spTgt>
                                        </p:tgtEl>
                                      </p:cBhvr>
                                    </p:animEffect>
                                    <p:anim calcmode="lin" valueType="num">
                                      <p:cBhvr>
                                        <p:cTn id="35"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36"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37"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0" presetClass="entr" presetSubtype="0" fill="hold"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fade">
                                      <p:cBhvr>
                                        <p:cTn id="44" dur="800" decel="100000"/>
                                        <p:tgtEl>
                                          <p:spTgt spid="3">
                                            <p:txEl>
                                              <p:pRg st="5" end="5"/>
                                            </p:txEl>
                                          </p:spTgt>
                                        </p:tgtEl>
                                      </p:cBhvr>
                                    </p:animEffect>
                                    <p:anim calcmode="lin" valueType="num">
                                      <p:cBhvr>
                                        <p:cTn id="45"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46"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47"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48"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49"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Extension</a:t>
            </a:r>
            <a:endParaRPr lang="en-US" dirty="0"/>
          </a:p>
        </p:txBody>
      </p:sp>
      <p:sp>
        <p:nvSpPr>
          <p:cNvPr id="3" name="Content Placeholder 2"/>
          <p:cNvSpPr>
            <a:spLocks noGrp="1"/>
          </p:cNvSpPr>
          <p:nvPr>
            <p:ph idx="1"/>
          </p:nvPr>
        </p:nvSpPr>
        <p:spPr>
          <a:xfrm>
            <a:off x="1371600" y="2285999"/>
            <a:ext cx="9601200" cy="4207565"/>
          </a:xfrm>
        </p:spPr>
        <p:txBody>
          <a:bodyPr>
            <a:normAutofit lnSpcReduction="10000"/>
          </a:bodyPr>
          <a:lstStyle/>
          <a:p>
            <a:r>
              <a:rPr lang="en-US" dirty="0" smtClean="0">
                <a:solidFill>
                  <a:schemeClr val="tx1"/>
                </a:solidFill>
              </a:rPr>
              <a:t>Conclusion</a:t>
            </a:r>
            <a:r>
              <a:rPr lang="is-IS" dirty="0" smtClean="0">
                <a:solidFill>
                  <a:schemeClr val="tx1"/>
                </a:solidFill>
              </a:rPr>
              <a:t>…</a:t>
            </a:r>
          </a:p>
          <a:p>
            <a:pPr marL="365760" indent="0">
              <a:buNone/>
            </a:pPr>
            <a:r>
              <a:rPr lang="en-US" b="1" u="sng" dirty="0" smtClean="0"/>
              <a:t>(Conclusion)</a:t>
            </a:r>
            <a:r>
              <a:rPr lang="en-US" dirty="0" smtClean="0"/>
              <a:t>: “Therefore, the universe has a cause. (p</a:t>
            </a:r>
            <a:r>
              <a:rPr lang="en-US" dirty="0"/>
              <a:t>. 63</a:t>
            </a:r>
            <a:r>
              <a:rPr lang="en-US" dirty="0" smtClean="0"/>
              <a:t>)</a:t>
            </a:r>
            <a:endParaRPr lang="en-US" dirty="0" smtClean="0">
              <a:solidFill>
                <a:srgbClr val="0070C0"/>
              </a:solidFill>
            </a:endParaRPr>
          </a:p>
          <a:p>
            <a:r>
              <a:rPr lang="en-US" dirty="0" smtClean="0">
                <a:solidFill>
                  <a:srgbClr val="0070C0"/>
                </a:solidFill>
              </a:rPr>
              <a:t>Craig (2003, pp. 128-129)</a:t>
            </a:r>
            <a:r>
              <a:rPr lang="en-US" dirty="0" smtClean="0">
                <a:solidFill>
                  <a:schemeClr val="tx1"/>
                </a:solidFill>
              </a:rPr>
              <a:t> provided an extension of the </a:t>
            </a:r>
            <a:r>
              <a:rPr lang="en-US" dirty="0" err="1" smtClean="0">
                <a:solidFill>
                  <a:schemeClr val="tx1"/>
                </a:solidFill>
              </a:rPr>
              <a:t>Kalam</a:t>
            </a:r>
            <a:r>
              <a:rPr lang="en-US" dirty="0" smtClean="0">
                <a:solidFill>
                  <a:schemeClr val="tx1"/>
                </a:solidFill>
              </a:rPr>
              <a:t>:</a:t>
            </a:r>
          </a:p>
          <a:p>
            <a:pPr marL="914400">
              <a:buFont typeface="Wingdings" charset="2"/>
              <a:buChar char="Ø"/>
            </a:pPr>
            <a:r>
              <a:rPr lang="en-US" dirty="0" smtClean="0"/>
              <a:t>If there is a cause of the universe it is timeless.</a:t>
            </a:r>
          </a:p>
          <a:p>
            <a:pPr marL="914400">
              <a:buFont typeface="Wingdings" charset="2"/>
              <a:buChar char="Ø"/>
            </a:pPr>
            <a:r>
              <a:rPr lang="en-US" dirty="0" smtClean="0"/>
              <a:t>If there is a cause of the universe it is immaterial.</a:t>
            </a:r>
          </a:p>
          <a:p>
            <a:pPr marL="914400">
              <a:buFont typeface="Wingdings" charset="2"/>
              <a:buChar char="Ø"/>
            </a:pPr>
            <a:r>
              <a:rPr lang="en-US" dirty="0" smtClean="0"/>
              <a:t>If there is a cause of the universe it is an unembodied mind.</a:t>
            </a:r>
          </a:p>
          <a:p>
            <a:pPr marL="914400">
              <a:buFont typeface="Wingdings" charset="2"/>
              <a:buChar char="Ø"/>
            </a:pPr>
            <a:r>
              <a:rPr lang="en-US" dirty="0" smtClean="0"/>
              <a:t>If there is a cause of the universe it is incredibly powerful.</a:t>
            </a:r>
          </a:p>
          <a:p>
            <a:pPr marL="914400">
              <a:buFont typeface="Wingdings" charset="2"/>
              <a:buChar char="Ø"/>
            </a:pPr>
            <a:r>
              <a:rPr lang="en-US" dirty="0" smtClean="0"/>
              <a:t>Therefore, the cause of the beginning of the universe is timeless, immaterial, incredibly powerful, and an unembodied mind.</a:t>
            </a:r>
          </a:p>
          <a:p>
            <a:pPr marL="530352" indent="0">
              <a:buNone/>
            </a:pPr>
            <a:r>
              <a:rPr lang="en-US" b="1" dirty="0" smtClean="0"/>
              <a:t>Objection</a:t>
            </a:r>
            <a:r>
              <a:rPr lang="en-US" dirty="0" smtClean="0"/>
              <a:t>: What does it even mean to say that something is timeless, and </a:t>
            </a:r>
            <a:r>
              <a:rPr lang="en-US" dirty="0"/>
              <a:t>a</a:t>
            </a:r>
            <a:r>
              <a:rPr lang="en-US" dirty="0" smtClean="0"/>
              <a:t>ren’t minds identical to or dependent upon physical brains? </a:t>
            </a:r>
          </a:p>
        </p:txBody>
      </p:sp>
    </p:spTree>
    <p:extLst>
      <p:ext uri="{BB962C8B-B14F-4D97-AF65-F5344CB8AC3E}">
        <p14:creationId xmlns="" xmlns:p14="http://schemas.microsoft.com/office/powerpoint/2010/main" val="90855562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800" decel="100000"/>
                                        <p:tgtEl>
                                          <p:spTgt spid="3">
                                            <p:txEl>
                                              <p:pRg st="3" end="3"/>
                                            </p:txEl>
                                          </p:spTgt>
                                        </p:tgtEl>
                                      </p:cBhvr>
                                    </p:animEffect>
                                    <p:anim calcmode="lin" valueType="num">
                                      <p:cBhvr>
                                        <p:cTn id="8"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800" decel="100000"/>
                                        <p:tgtEl>
                                          <p:spTgt spid="3">
                                            <p:txEl>
                                              <p:pRg st="4" end="4"/>
                                            </p:txEl>
                                          </p:spTgt>
                                        </p:tgtEl>
                                      </p:cBhvr>
                                    </p:animEffect>
                                    <p:anim calcmode="lin" valueType="num">
                                      <p:cBhvr>
                                        <p:cTn id="18"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800" decel="100000"/>
                                        <p:tgtEl>
                                          <p:spTgt spid="3">
                                            <p:txEl>
                                              <p:pRg st="5" end="5"/>
                                            </p:txEl>
                                          </p:spTgt>
                                        </p:tgtEl>
                                      </p:cBhvr>
                                    </p:animEffect>
                                    <p:anim calcmode="lin" valueType="num">
                                      <p:cBhvr>
                                        <p:cTn id="28"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800" decel="100000"/>
                                        <p:tgtEl>
                                          <p:spTgt spid="3">
                                            <p:txEl>
                                              <p:pRg st="6" end="6"/>
                                            </p:txEl>
                                          </p:spTgt>
                                        </p:tgtEl>
                                      </p:cBhvr>
                                    </p:animEffect>
                                    <p:anim calcmode="lin" valueType="num">
                                      <p:cBhvr>
                                        <p:cTn id="38" dur="800" decel="100000" fill="hold"/>
                                        <p:tgtEl>
                                          <p:spTgt spid="3">
                                            <p:txEl>
                                              <p:pRg st="6" end="6"/>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
                                            <p:txEl>
                                              <p:pRg st="6" end="6"/>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
                                            <p:txEl>
                                              <p:pRg st="6" end="6"/>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
                                            <p:txEl>
                                              <p:pRg st="6" end="6"/>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
                                            <p:txEl>
                                              <p:pRg st="6" end="6"/>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800" decel="100000"/>
                                        <p:tgtEl>
                                          <p:spTgt spid="3">
                                            <p:txEl>
                                              <p:pRg st="7" end="7"/>
                                            </p:txEl>
                                          </p:spTgt>
                                        </p:tgtEl>
                                      </p:cBhvr>
                                    </p:animEffect>
                                    <p:anim calcmode="lin" valueType="num">
                                      <p:cBhvr>
                                        <p:cTn id="48" dur="800" decel="100000" fill="hold"/>
                                        <p:tgtEl>
                                          <p:spTgt spid="3">
                                            <p:txEl>
                                              <p:pRg st="7" end="7"/>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3">
                                            <p:txEl>
                                              <p:pRg st="7" end="7"/>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3">
                                            <p:txEl>
                                              <p:pRg st="7" end="7"/>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3">
                                            <p:txEl>
                                              <p:pRg st="7" end="7"/>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3">
                                            <p:txEl>
                                              <p:pRg st="7" end="7"/>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fade">
                                      <p:cBhvr>
                                        <p:cTn id="57" dur="800" decel="100000"/>
                                        <p:tgtEl>
                                          <p:spTgt spid="3">
                                            <p:txEl>
                                              <p:pRg st="8" end="8"/>
                                            </p:txEl>
                                          </p:spTgt>
                                        </p:tgtEl>
                                      </p:cBhvr>
                                    </p:animEffect>
                                    <p:anim calcmode="lin" valueType="num">
                                      <p:cBhvr>
                                        <p:cTn id="58" dur="800" decel="100000" fill="hold"/>
                                        <p:tgtEl>
                                          <p:spTgt spid="3">
                                            <p:txEl>
                                              <p:pRg st="8" end="8"/>
                                            </p:txEl>
                                          </p:spTgt>
                                        </p:tgtEl>
                                        <p:attrNameLst>
                                          <p:attrName>style.rotation</p:attrName>
                                        </p:attrNameLst>
                                      </p:cBhvr>
                                      <p:tavLst>
                                        <p:tav tm="0">
                                          <p:val>
                                            <p:fltVal val="-90"/>
                                          </p:val>
                                        </p:tav>
                                        <p:tav tm="100000">
                                          <p:val>
                                            <p:fltVal val="0"/>
                                          </p:val>
                                        </p:tav>
                                      </p:tavLst>
                                    </p:anim>
                                    <p:anim calcmode="lin" valueType="num">
                                      <p:cBhvr>
                                        <p:cTn id="59" dur="800" decel="100000" fill="hold"/>
                                        <p:tgtEl>
                                          <p:spTgt spid="3">
                                            <p:txEl>
                                              <p:pRg st="8" end="8"/>
                                            </p:txEl>
                                          </p:spTgt>
                                        </p:tgtEl>
                                        <p:attrNameLst>
                                          <p:attrName>ppt_x</p:attrName>
                                        </p:attrNameLst>
                                      </p:cBhvr>
                                      <p:tavLst>
                                        <p:tav tm="0">
                                          <p:val>
                                            <p:strVal val="#ppt_x+0.4"/>
                                          </p:val>
                                        </p:tav>
                                        <p:tav tm="100000">
                                          <p:val>
                                            <p:strVal val="#ppt_x-0.05"/>
                                          </p:val>
                                        </p:tav>
                                      </p:tavLst>
                                    </p:anim>
                                    <p:anim calcmode="lin" valueType="num">
                                      <p:cBhvr>
                                        <p:cTn id="60" dur="800" decel="100000" fill="hold"/>
                                        <p:tgtEl>
                                          <p:spTgt spid="3">
                                            <p:txEl>
                                              <p:pRg st="8" end="8"/>
                                            </p:txEl>
                                          </p:spTgt>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3">
                                            <p:txEl>
                                              <p:pRg st="8" end="8"/>
                                            </p:txEl>
                                          </p:spTgt>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3">
                                            <p:txEl>
                                              <p:pRg st="8" end="8"/>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6766" y="1788454"/>
            <a:ext cx="9170504" cy="2098226"/>
          </a:xfrm>
        </p:spPr>
        <p:txBody>
          <a:bodyPr/>
          <a:lstStyle/>
          <a:p>
            <a:r>
              <a:rPr lang="en-US" sz="6600" dirty="0" smtClean="0"/>
              <a:t>The Moral Argument</a:t>
            </a:r>
            <a:endParaRPr lang="en-US" sz="6600" dirty="0"/>
          </a:p>
        </p:txBody>
      </p:sp>
      <p:sp>
        <p:nvSpPr>
          <p:cNvPr id="3" name="Subtitle 2"/>
          <p:cNvSpPr>
            <a:spLocks noGrp="1"/>
          </p:cNvSpPr>
          <p:nvPr>
            <p:ph type="subTitle" idx="1"/>
          </p:nvPr>
        </p:nvSpPr>
        <p:spPr/>
        <p:txBody>
          <a:bodyPr/>
          <a:lstStyle/>
          <a:p>
            <a:r>
              <a:rPr lang="en-US" dirty="0" smtClean="0"/>
              <a:t>Introduction to Philosophy</a:t>
            </a:r>
            <a:endParaRPr lang="en-US" dirty="0"/>
          </a:p>
        </p:txBody>
      </p:sp>
    </p:spTree>
    <p:extLst>
      <p:ext uri="{BB962C8B-B14F-4D97-AF65-F5344CB8AC3E}">
        <p14:creationId xmlns="" xmlns:p14="http://schemas.microsoft.com/office/powerpoint/2010/main" val="6478769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Moral Argument Stated</a:t>
            </a:r>
            <a:endParaRPr lang="en-US" dirty="0"/>
          </a:p>
        </p:txBody>
      </p:sp>
      <p:sp>
        <p:nvSpPr>
          <p:cNvPr id="3" name="Content Placeholder 2"/>
          <p:cNvSpPr>
            <a:spLocks noGrp="1"/>
          </p:cNvSpPr>
          <p:nvPr>
            <p:ph idx="1"/>
          </p:nvPr>
        </p:nvSpPr>
        <p:spPr>
          <a:xfrm>
            <a:off x="1371600" y="2286000"/>
            <a:ext cx="9601200" cy="4572000"/>
          </a:xfrm>
        </p:spPr>
        <p:txBody>
          <a:bodyPr>
            <a:normAutofit fontScale="92500" lnSpcReduction="20000"/>
          </a:bodyPr>
          <a:lstStyle/>
          <a:p>
            <a:pPr algn="just"/>
            <a:r>
              <a:rPr lang="en-US" dirty="0" smtClean="0"/>
              <a:t>Here is something like the moral argument for the existence of God in the work of Paul </a:t>
            </a:r>
            <a:r>
              <a:rPr lang="en-US" dirty="0" smtClean="0">
                <a:solidFill>
                  <a:srgbClr val="0070C0"/>
                </a:solidFill>
              </a:rPr>
              <a:t>Copan (2013)</a:t>
            </a:r>
            <a:r>
              <a:rPr lang="en-US" dirty="0" smtClean="0"/>
              <a:t> and explicitly in </a:t>
            </a:r>
            <a:r>
              <a:rPr lang="en-US" dirty="0" smtClean="0">
                <a:solidFill>
                  <a:srgbClr val="0070C0"/>
                </a:solidFill>
              </a:rPr>
              <a:t>(2003, p. 149)</a:t>
            </a:r>
            <a:r>
              <a:rPr lang="en-US" dirty="0"/>
              <a:t> </a:t>
            </a:r>
            <a:r>
              <a:rPr lang="en-US" dirty="0" smtClean="0"/>
              <a:t>[there is a more </a:t>
            </a:r>
            <a:r>
              <a:rPr lang="en-US" i="1" dirty="0" smtClean="0"/>
              <a:t>general</a:t>
            </a:r>
            <a:r>
              <a:rPr lang="en-US" dirty="0" smtClean="0"/>
              <a:t> argument in </a:t>
            </a:r>
            <a:r>
              <a:rPr lang="en-US" dirty="0" smtClean="0">
                <a:solidFill>
                  <a:srgbClr val="0070C0"/>
                </a:solidFill>
              </a:rPr>
              <a:t>Copan (2013) </a:t>
            </a:r>
            <a:r>
              <a:rPr lang="en-US" dirty="0" smtClean="0"/>
              <a:t>that is related to the question of what’s required for moral knowledge. I am not explicitly discussing that here.]:</a:t>
            </a:r>
          </a:p>
          <a:p>
            <a:pPr marL="457200" indent="0">
              <a:buNone/>
            </a:pPr>
            <a:r>
              <a:rPr lang="en-US" b="1" dirty="0" smtClean="0"/>
              <a:t>(Premise 1): “If objective moral values exist, then God exists.”</a:t>
            </a:r>
          </a:p>
          <a:p>
            <a:pPr marL="457200" indent="0">
              <a:buNone/>
            </a:pPr>
            <a:r>
              <a:rPr lang="en-US" b="1" dirty="0" smtClean="0"/>
              <a:t>(Premise 2): “Objective moral values do exist.”</a:t>
            </a:r>
          </a:p>
          <a:p>
            <a:pPr marL="457200" indent="0">
              <a:buNone/>
            </a:pPr>
            <a:r>
              <a:rPr lang="en-US" b="1" dirty="0" smtClean="0"/>
              <a:t>(Conclusion): ”Therefore, God exists.”</a:t>
            </a:r>
          </a:p>
          <a:p>
            <a:pPr>
              <a:buFont typeface="Wingdings" charset="2"/>
              <a:buChar char="§"/>
            </a:pPr>
            <a:r>
              <a:rPr lang="en-US" dirty="0" smtClean="0"/>
              <a:t>(</a:t>
            </a:r>
            <a:r>
              <a:rPr lang="en-US" b="1" dirty="0" smtClean="0"/>
              <a:t>Key Question</a:t>
            </a:r>
            <a:r>
              <a:rPr lang="en-US" dirty="0" smtClean="0"/>
              <a:t>): What are objective moral values?</a:t>
            </a:r>
          </a:p>
          <a:p>
            <a:pPr marL="932688">
              <a:buFont typeface="Wingdings" charset="2"/>
              <a:buChar char="Ø"/>
            </a:pPr>
            <a:r>
              <a:rPr lang="en-US" dirty="0" smtClean="0"/>
              <a:t>Copan and other proponents of the moral argument seem to have in mind objective moral properties such as various virtues (</a:t>
            </a:r>
            <a:r>
              <a:rPr lang="en-US" i="1" dirty="0" smtClean="0"/>
              <a:t>e.g</a:t>
            </a:r>
            <a:r>
              <a:rPr lang="en-US" dirty="0" smtClean="0"/>
              <a:t>., kindness, humility, courage), and qualities such as being objectively wrong, or objectively evil.</a:t>
            </a:r>
          </a:p>
          <a:p>
            <a:pPr>
              <a:buFont typeface="Wingdings" charset="2"/>
              <a:buChar char="§"/>
            </a:pPr>
            <a:r>
              <a:rPr lang="en-US" dirty="0" smtClean="0"/>
              <a:t>The argument is valid. This means that if the two premises are true, the conclusion has to be true. </a:t>
            </a:r>
          </a:p>
          <a:p>
            <a:pPr>
              <a:buFont typeface="Wingdings" charset="2"/>
              <a:buChar char="§"/>
            </a:pPr>
            <a:r>
              <a:rPr lang="en-US" dirty="0" smtClean="0"/>
              <a:t>The argument is valid because it is an instance of </a:t>
            </a:r>
            <a:r>
              <a:rPr lang="en-US" i="1" dirty="0" smtClean="0"/>
              <a:t>modus ponens </a:t>
            </a:r>
            <a:r>
              <a:rPr lang="en-US" dirty="0" smtClean="0"/>
              <a:t>(If p, then q. p. Therefore, q.)</a:t>
            </a:r>
          </a:p>
        </p:txBody>
      </p:sp>
    </p:spTree>
    <p:extLst>
      <p:ext uri="{BB962C8B-B14F-4D97-AF65-F5344CB8AC3E}">
        <p14:creationId xmlns="" xmlns:p14="http://schemas.microsoft.com/office/powerpoint/2010/main" val="1864281927"/>
      </p:ext>
    </p:extLst>
  </p:cSld>
  <p:clrMapOvr>
    <a:masterClrMapping/>
  </p:clrMapOvr>
  <mc:AlternateContent xmlns:mc="http://schemas.openxmlformats.org/markup-compatibility/2006">
    <mc:Choice xmlns=""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2"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Scale>
                                      <p:cBhvr>
                                        <p:cTn id="22"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4" end="4"/>
                                            </p:txEl>
                                          </p:spTgt>
                                        </p:tgtEl>
                                        <p:attrNameLst>
                                          <p:attrName>ppt_x</p:attrName>
                                          <p:attrName>ppt_y</p:attrName>
                                        </p:attrNameLst>
                                      </p:cBhvr>
                                    </p:animMotion>
                                    <p:animEffect transition="in" filter="fade">
                                      <p:cBhvr>
                                        <p:cTn id="24" dur="10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2"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Scale>
                                      <p:cBhvr>
                                        <p:cTn id="29"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3">
                                            <p:txEl>
                                              <p:pRg st="5" end="5"/>
                                            </p:txEl>
                                          </p:spTgt>
                                        </p:tgtEl>
                                        <p:attrNameLst>
                                          <p:attrName>ppt_x</p:attrName>
                                          <p:attrName>ppt_y</p:attrName>
                                        </p:attrNameLst>
                                      </p:cBhvr>
                                    </p:animMotion>
                                    <p:animEffect transition="in" filter="fade">
                                      <p:cBhvr>
                                        <p:cTn id="31" dur="10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2" presetClass="entr" presetSubtype="0"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Scale>
                                      <p:cBhvr>
                                        <p:cTn id="36"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7" dur="1000" decel="50000" fill="hold">
                                          <p:stCondLst>
                                            <p:cond delay="0"/>
                                          </p:stCondLst>
                                        </p:cTn>
                                        <p:tgtEl>
                                          <p:spTgt spid="3">
                                            <p:txEl>
                                              <p:pRg st="6" end="6"/>
                                            </p:txEl>
                                          </p:spTgt>
                                        </p:tgtEl>
                                        <p:attrNameLst>
                                          <p:attrName>ppt_x</p:attrName>
                                          <p:attrName>ppt_y</p:attrName>
                                        </p:attrNameLst>
                                      </p:cBhvr>
                                    </p:animMotion>
                                    <p:animEffect transition="in" filter="fade">
                                      <p:cBhvr>
                                        <p:cTn id="38" dur="1000"/>
                                        <p:tgtEl>
                                          <p:spTgt spid="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2"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Scale>
                                      <p:cBhvr>
                                        <p:cTn id="43" dur="1000" decel="50000" fill="hold">
                                          <p:stCondLst>
                                            <p:cond delay="0"/>
                                          </p:stCondLst>
                                        </p:cTn>
                                        <p:tgtEl>
                                          <p:spTgt spid="3">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4" dur="1000" decel="50000" fill="hold">
                                          <p:stCondLst>
                                            <p:cond delay="0"/>
                                          </p:stCondLst>
                                        </p:cTn>
                                        <p:tgtEl>
                                          <p:spTgt spid="3">
                                            <p:txEl>
                                              <p:pRg st="7" end="7"/>
                                            </p:txEl>
                                          </p:spTgt>
                                        </p:tgtEl>
                                        <p:attrNameLst>
                                          <p:attrName>ppt_x</p:attrName>
                                          <p:attrName>ppt_y</p:attrName>
                                        </p:attrNameLst>
                                      </p:cBhvr>
                                    </p:animMotion>
                                    <p:animEffect transition="in" filter="fade">
                                      <p:cBhvr>
                                        <p:cTn id="45"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Moral Argument Stated</a:t>
            </a:r>
            <a:endParaRPr lang="en-US" dirty="0"/>
          </a:p>
        </p:txBody>
      </p:sp>
      <p:sp>
        <p:nvSpPr>
          <p:cNvPr id="3" name="Content Placeholder 2"/>
          <p:cNvSpPr>
            <a:spLocks noGrp="1"/>
          </p:cNvSpPr>
          <p:nvPr>
            <p:ph idx="1"/>
          </p:nvPr>
        </p:nvSpPr>
        <p:spPr>
          <a:xfrm>
            <a:off x="1371600" y="2285999"/>
            <a:ext cx="9601200" cy="4472609"/>
          </a:xfrm>
        </p:spPr>
        <p:txBody>
          <a:bodyPr>
            <a:normAutofit fontScale="92500" lnSpcReduction="20000"/>
          </a:bodyPr>
          <a:lstStyle/>
          <a:p>
            <a:pPr algn="just"/>
            <a:r>
              <a:rPr lang="en-US" dirty="0" smtClean="0"/>
              <a:t>Discussion of the argument in Paul </a:t>
            </a:r>
            <a:r>
              <a:rPr lang="en-US" dirty="0">
                <a:solidFill>
                  <a:srgbClr val="0070C0"/>
                </a:solidFill>
              </a:rPr>
              <a:t>Copan (2003, p. 149</a:t>
            </a:r>
            <a:r>
              <a:rPr lang="en-US" dirty="0" smtClean="0">
                <a:solidFill>
                  <a:srgbClr val="0070C0"/>
                </a:solidFill>
              </a:rPr>
              <a:t>) </a:t>
            </a:r>
            <a:r>
              <a:rPr lang="en-US" dirty="0" smtClean="0"/>
              <a:t>and </a:t>
            </a:r>
            <a:r>
              <a:rPr lang="en-US" dirty="0" smtClean="0">
                <a:solidFill>
                  <a:srgbClr val="0070C0"/>
                </a:solidFill>
              </a:rPr>
              <a:t>(2013)</a:t>
            </a:r>
            <a:r>
              <a:rPr lang="en-US" dirty="0" smtClean="0"/>
              <a:t>:</a:t>
            </a:r>
            <a:endParaRPr lang="en-US" dirty="0"/>
          </a:p>
          <a:p>
            <a:pPr marL="0" indent="0" algn="just">
              <a:buNone/>
            </a:pPr>
            <a:r>
              <a:rPr lang="en-US" dirty="0"/>
              <a:t>(Premise 1): “If objective moral values exist, then God exists</a:t>
            </a:r>
            <a:r>
              <a:rPr lang="en-US" dirty="0" smtClean="0"/>
              <a:t>.”</a:t>
            </a:r>
          </a:p>
          <a:p>
            <a:pPr marL="548640" algn="just">
              <a:buFont typeface="Wingdings" charset="2"/>
              <a:buChar char="Ø"/>
            </a:pPr>
            <a:r>
              <a:rPr lang="en-US" dirty="0" smtClean="0"/>
              <a:t>Support #1: As Copan says in your reading, “[m]oral values such as human dignity and worth make more sense on theism than naturalism.” </a:t>
            </a:r>
            <a:r>
              <a:rPr lang="en-US" dirty="0" smtClean="0">
                <a:solidFill>
                  <a:srgbClr val="0070C0"/>
                </a:solidFill>
              </a:rPr>
              <a:t>Copan (2013, p. 86)</a:t>
            </a:r>
            <a:r>
              <a:rPr lang="en-US" dirty="0" smtClean="0">
                <a:solidFill>
                  <a:schemeClr val="tx1"/>
                </a:solidFill>
              </a:rPr>
              <a:t>; As Richard Dawkins has stated, the universe consists of “just electrons and selfish genes” and “there is, at bottom, no design, no purpose, no evil and no good, nothing but blind pitiless indifference.” </a:t>
            </a:r>
            <a:r>
              <a:rPr lang="en-US" dirty="0" smtClean="0">
                <a:solidFill>
                  <a:srgbClr val="0070C0"/>
                </a:solidFill>
              </a:rPr>
              <a:t>Dawkins (1995, pp. 132-133) </a:t>
            </a:r>
            <a:r>
              <a:rPr lang="en-US" dirty="0" smtClean="0">
                <a:solidFill>
                  <a:schemeClr val="tx1"/>
                </a:solidFill>
              </a:rPr>
              <a:t>Why? Because “from </a:t>
            </a:r>
            <a:r>
              <a:rPr lang="en-US" dirty="0" err="1" smtClean="0">
                <a:solidFill>
                  <a:schemeClr val="tx1"/>
                </a:solidFill>
              </a:rPr>
              <a:t>valuelessness</a:t>
            </a:r>
            <a:r>
              <a:rPr lang="en-US" dirty="0" smtClean="0">
                <a:solidFill>
                  <a:schemeClr val="tx1"/>
                </a:solidFill>
              </a:rPr>
              <a:t>, only </a:t>
            </a:r>
            <a:r>
              <a:rPr lang="en-US" dirty="0" err="1" smtClean="0">
                <a:solidFill>
                  <a:schemeClr val="tx1"/>
                </a:solidFill>
              </a:rPr>
              <a:t>valuelessness</a:t>
            </a:r>
            <a:r>
              <a:rPr lang="en-US" dirty="0" smtClean="0">
                <a:solidFill>
                  <a:schemeClr val="tx1"/>
                </a:solidFill>
              </a:rPr>
              <a:t> comes”.</a:t>
            </a:r>
          </a:p>
          <a:p>
            <a:pPr marL="548640" algn="just">
              <a:buFont typeface="Wingdings" charset="2"/>
              <a:buChar char="Ø"/>
            </a:pPr>
            <a:r>
              <a:rPr lang="en-US" dirty="0" smtClean="0">
                <a:solidFill>
                  <a:schemeClr val="tx1"/>
                </a:solidFill>
              </a:rPr>
              <a:t>Support #2: It would be a lucky coincidence, given atheism or naturalism (the idea that there do not exist supernatural beings nor anything resembling such beings), that creatures like us just so happened to evolve into morally significant beings able to come to know about the moral nature of the world. </a:t>
            </a:r>
            <a:r>
              <a:rPr lang="en-US" dirty="0" smtClean="0">
                <a:solidFill>
                  <a:srgbClr val="0070C0"/>
                </a:solidFill>
              </a:rPr>
              <a:t>Copan (2013, p. 88)</a:t>
            </a:r>
          </a:p>
          <a:p>
            <a:pPr marL="548640" algn="just">
              <a:buFont typeface="Wingdings" charset="2"/>
              <a:buChar char="Ø"/>
            </a:pPr>
            <a:r>
              <a:rPr lang="en-US" dirty="0" smtClean="0">
                <a:solidFill>
                  <a:srgbClr val="FF0000"/>
                </a:solidFill>
              </a:rPr>
              <a:t>Objection: Why couldn’t we be naturalists or atheists who affirmed that moral values are like necessary beings (e.g., like numbers, and/or properties etc.), and then suggest that Support #2 seems to depend upon the assumption that given naturalism creatures like us are unlikely (but we aren’t)?</a:t>
            </a:r>
            <a:endParaRPr lang="en-US" dirty="0">
              <a:solidFill>
                <a:srgbClr val="FF0000"/>
              </a:solidFill>
            </a:endParaRPr>
          </a:p>
          <a:p>
            <a:endParaRPr lang="en-US" dirty="0"/>
          </a:p>
        </p:txBody>
      </p:sp>
    </p:spTree>
    <p:extLst>
      <p:ext uri="{BB962C8B-B14F-4D97-AF65-F5344CB8AC3E}">
        <p14:creationId xmlns="" xmlns:p14="http://schemas.microsoft.com/office/powerpoint/2010/main" val="790817183"/>
      </p:ext>
    </p:extLst>
  </p:cSld>
  <p:clrMapOvr>
    <a:masterClrMapping/>
  </p:clrMapOvr>
  <mc:AlternateContent xmlns:mc="http://schemas.openxmlformats.org/markup-compatibility/2006">
    <mc:Choice xmlns=""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Scale>
                                      <p:cBhvr>
                                        <p:cTn id="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2" end="2"/>
                                            </p:txEl>
                                          </p:spTgt>
                                        </p:tgtEl>
                                        <p:attrNameLst>
                                          <p:attrName>ppt_x</p:attrName>
                                          <p:attrName>ppt_y</p:attrName>
                                        </p:attrNameLst>
                                      </p:cBhvr>
                                    </p:animMotion>
                                    <p:animEffect transition="in" filter="fade">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Scale>
                                      <p:cBhvr>
                                        <p:cTn id="1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3" end="3"/>
                                            </p:txEl>
                                          </p:spTgt>
                                        </p:tgtEl>
                                        <p:attrNameLst>
                                          <p:attrName>ppt_x</p:attrName>
                                          <p:attrName>ppt_y</p:attrName>
                                        </p:attrNameLst>
                                      </p:cBhvr>
                                    </p:animMotion>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Scale>
                                      <p:cBhvr>
                                        <p:cTn id="21"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4" end="4"/>
                                            </p:txEl>
                                          </p:spTgt>
                                        </p:tgtEl>
                                        <p:attrNameLst>
                                          <p:attrName>ppt_x</p:attrName>
                                          <p:attrName>ppt_y</p:attrName>
                                        </p:attrNameLst>
                                      </p:cBhvr>
                                    </p:animMotion>
                                    <p:animEffect transition="in" filter="fade">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Moral Argument Stated</a:t>
            </a:r>
            <a:endParaRPr lang="en-US" dirty="0"/>
          </a:p>
        </p:txBody>
      </p:sp>
      <p:sp>
        <p:nvSpPr>
          <p:cNvPr id="3" name="Content Placeholder 2"/>
          <p:cNvSpPr>
            <a:spLocks noGrp="1"/>
          </p:cNvSpPr>
          <p:nvPr>
            <p:ph idx="1"/>
          </p:nvPr>
        </p:nvSpPr>
        <p:spPr>
          <a:xfrm>
            <a:off x="1371600" y="2285999"/>
            <a:ext cx="9601200" cy="4048539"/>
          </a:xfrm>
        </p:spPr>
        <p:txBody>
          <a:bodyPr>
            <a:normAutofit fontScale="92500" lnSpcReduction="20000"/>
          </a:bodyPr>
          <a:lstStyle/>
          <a:p>
            <a:pPr algn="just"/>
            <a:r>
              <a:rPr lang="en-US" dirty="0" smtClean="0"/>
              <a:t>Discussion of the argument in Paul </a:t>
            </a:r>
            <a:r>
              <a:rPr lang="en-US" dirty="0">
                <a:solidFill>
                  <a:srgbClr val="0070C0"/>
                </a:solidFill>
              </a:rPr>
              <a:t>Copan (2003, p. 149</a:t>
            </a:r>
            <a:r>
              <a:rPr lang="en-US" dirty="0" smtClean="0">
                <a:solidFill>
                  <a:srgbClr val="0070C0"/>
                </a:solidFill>
              </a:rPr>
              <a:t>) </a:t>
            </a:r>
            <a:r>
              <a:rPr lang="en-US" dirty="0" smtClean="0"/>
              <a:t>and </a:t>
            </a:r>
            <a:r>
              <a:rPr lang="en-US" dirty="0" smtClean="0">
                <a:solidFill>
                  <a:srgbClr val="0070C0"/>
                </a:solidFill>
              </a:rPr>
              <a:t>(2013)</a:t>
            </a:r>
            <a:r>
              <a:rPr lang="en-US" dirty="0" smtClean="0"/>
              <a:t>:</a:t>
            </a:r>
            <a:endParaRPr lang="en-US" dirty="0"/>
          </a:p>
          <a:p>
            <a:pPr marL="0" indent="0" algn="just">
              <a:buNone/>
            </a:pPr>
            <a:r>
              <a:rPr lang="en-US" dirty="0"/>
              <a:t>(Premise </a:t>
            </a:r>
            <a:r>
              <a:rPr lang="en-US" dirty="0" smtClean="0"/>
              <a:t>2): “Objective </a:t>
            </a:r>
            <a:r>
              <a:rPr lang="en-US" dirty="0"/>
              <a:t>moral values </a:t>
            </a:r>
            <a:r>
              <a:rPr lang="en-US" dirty="0" smtClean="0"/>
              <a:t>exist</a:t>
            </a:r>
            <a:r>
              <a:rPr lang="en-US" dirty="0"/>
              <a:t>.</a:t>
            </a:r>
            <a:r>
              <a:rPr lang="en-US" dirty="0" smtClean="0"/>
              <a:t>”</a:t>
            </a:r>
          </a:p>
          <a:p>
            <a:pPr marL="548640" algn="just">
              <a:buFont typeface="Wingdings" charset="2"/>
              <a:buChar char="Ø"/>
            </a:pPr>
            <a:r>
              <a:rPr lang="en-US" dirty="0" smtClean="0"/>
              <a:t>Support #1: Your Copan (2013) reading simply assumes this is the case, but here is one argument in favor of (Premise 2):</a:t>
            </a:r>
          </a:p>
          <a:p>
            <a:pPr marL="548640" algn="just">
              <a:buFont typeface="Wingdings" charset="2"/>
              <a:buChar char="Ø"/>
            </a:pPr>
            <a:r>
              <a:rPr lang="en-US" dirty="0" smtClean="0"/>
              <a:t>(Sub-Argument):</a:t>
            </a:r>
          </a:p>
          <a:p>
            <a:pPr marL="457200" indent="0" algn="just">
              <a:buNone/>
            </a:pPr>
            <a:r>
              <a:rPr lang="en-US" dirty="0" smtClean="0"/>
              <a:t>(1): If objective moral values do not exist, then it is false that torturing an infant for fun is wrong.</a:t>
            </a:r>
          </a:p>
          <a:p>
            <a:pPr marL="457200" indent="0" algn="just">
              <a:buNone/>
            </a:pPr>
            <a:r>
              <a:rPr lang="en-US" dirty="0" smtClean="0"/>
              <a:t>(2): It is true that torturing an infant for fun is wrong.</a:t>
            </a:r>
          </a:p>
          <a:p>
            <a:pPr marL="457200" indent="0" algn="just">
              <a:buNone/>
            </a:pPr>
            <a:r>
              <a:rPr lang="en-US" dirty="0" smtClean="0"/>
              <a:t>(3): Therefore, objective moral values exist.</a:t>
            </a:r>
          </a:p>
          <a:p>
            <a:pPr marL="525780" indent="-342900" algn="just">
              <a:buFont typeface="Wingdings" charset="2"/>
              <a:buChar char="Ø"/>
            </a:pPr>
            <a:r>
              <a:rPr lang="en-US" dirty="0" smtClean="0">
                <a:solidFill>
                  <a:srgbClr val="FF0000"/>
                </a:solidFill>
              </a:rPr>
              <a:t>Objection: Why couldn’t we be moral non-cognitivists? Moral non-cognitivists affirm that moral principles are not truth-apt (they aren’t the kinds of things that can be true or false). Uttering a moral judgment like “Murder is wrong.” may be nothing more than expressing an emotion like “Boo murder!”. </a:t>
            </a:r>
          </a:p>
        </p:txBody>
      </p:sp>
    </p:spTree>
    <p:extLst>
      <p:ext uri="{BB962C8B-B14F-4D97-AF65-F5344CB8AC3E}">
        <p14:creationId xmlns="" xmlns:p14="http://schemas.microsoft.com/office/powerpoint/2010/main" val="675111909"/>
      </p:ext>
    </p:extLst>
  </p:cSld>
  <p:clrMapOvr>
    <a:masterClrMapping/>
  </p:clrMapOvr>
  <mc:AlternateContent xmlns:mc="http://schemas.openxmlformats.org/markup-compatibility/2006">
    <mc:Choice xmlns=""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Scale>
                                      <p:cBhvr>
                                        <p:cTn id="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2" end="2"/>
                                            </p:txEl>
                                          </p:spTgt>
                                        </p:tgtEl>
                                        <p:attrNameLst>
                                          <p:attrName>ppt_x</p:attrName>
                                          <p:attrName>ppt_y</p:attrName>
                                        </p:attrNameLst>
                                      </p:cBhvr>
                                    </p:animMotion>
                                    <p:animEffect transition="in" filter="fade">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Scale>
                                      <p:cBhvr>
                                        <p:cTn id="1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3" end="3"/>
                                            </p:txEl>
                                          </p:spTgt>
                                        </p:tgtEl>
                                        <p:attrNameLst>
                                          <p:attrName>ppt_x</p:attrName>
                                          <p:attrName>ppt_y</p:attrName>
                                        </p:attrNameLst>
                                      </p:cBhvr>
                                    </p:animMotion>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arn(inVertical)">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arn(inVertical)">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2"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Scale>
                                      <p:cBhvr>
                                        <p:cTn id="36" dur="1000" decel="50000" fill="hold">
                                          <p:stCondLst>
                                            <p:cond delay="0"/>
                                          </p:stCondLst>
                                        </p:cTn>
                                        <p:tgtEl>
                                          <p:spTgt spid="3">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7" dur="1000" decel="50000" fill="hold">
                                          <p:stCondLst>
                                            <p:cond delay="0"/>
                                          </p:stCondLst>
                                        </p:cTn>
                                        <p:tgtEl>
                                          <p:spTgt spid="3">
                                            <p:txEl>
                                              <p:pRg st="7" end="7"/>
                                            </p:txEl>
                                          </p:spTgt>
                                        </p:tgtEl>
                                        <p:attrNameLst>
                                          <p:attrName>ppt_x</p:attrName>
                                          <p:attrName>ppt_y</p:attrName>
                                        </p:attrNameLst>
                                      </p:cBhvr>
                                    </p:animMotion>
                                    <p:animEffect transition="in" filter="fade">
                                      <p:cBhvr>
                                        <p:cTn id="3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Theism, Atheism, and Belief</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Prior to discussing the problem of evil, it will be important to note just what we mean by “theism” and “atheism”.</a:t>
            </a:r>
          </a:p>
          <a:p>
            <a:pPr algn="just"/>
            <a:r>
              <a:rPr lang="en-US" b="1" dirty="0" smtClean="0"/>
              <a:t>Theism</a:t>
            </a:r>
            <a:r>
              <a:rPr lang="en-US" dirty="0" smtClean="0"/>
              <a:t> is the thesis that there exists one supernatural</a:t>
            </a:r>
            <a:r>
              <a:rPr lang="en-US" dirty="0"/>
              <a:t>, omnipotent, omniscient, morally </a:t>
            </a:r>
            <a:r>
              <a:rPr lang="en-US" dirty="0" smtClean="0"/>
              <a:t>perfect (omnibenevolent) </a:t>
            </a:r>
            <a:r>
              <a:rPr lang="en-US" dirty="0"/>
              <a:t>creator of the universe. </a:t>
            </a:r>
            <a:r>
              <a:rPr lang="en-US" dirty="0" smtClean="0"/>
              <a:t>(Some would also call this </a:t>
            </a:r>
            <a:r>
              <a:rPr lang="en-US" b="1" dirty="0" smtClean="0"/>
              <a:t>monotheism</a:t>
            </a:r>
            <a:r>
              <a:rPr lang="en-US" dirty="0" smtClean="0"/>
              <a:t>.)</a:t>
            </a:r>
          </a:p>
          <a:p>
            <a:pPr marL="640080" algn="just">
              <a:buFont typeface="Wingdings" charset="2"/>
              <a:buChar char="Ø"/>
            </a:pPr>
            <a:r>
              <a:rPr lang="en-US" dirty="0" smtClean="0"/>
              <a:t>A </a:t>
            </a:r>
            <a:r>
              <a:rPr lang="en-US" b="1" dirty="0" smtClean="0"/>
              <a:t>theist</a:t>
            </a:r>
            <a:r>
              <a:rPr lang="en-US" dirty="0" smtClean="0"/>
              <a:t> is someone who believes that theism is true.</a:t>
            </a:r>
          </a:p>
          <a:p>
            <a:pPr algn="just"/>
            <a:r>
              <a:rPr lang="en-US" b="1" dirty="0" smtClean="0"/>
              <a:t>Atheism</a:t>
            </a:r>
            <a:r>
              <a:rPr lang="en-US" dirty="0" smtClean="0"/>
              <a:t> is the thesis that theism is false.</a:t>
            </a:r>
          </a:p>
          <a:p>
            <a:pPr marL="640080" algn="just">
              <a:buFont typeface="Wingdings" charset="2"/>
              <a:buChar char="Ø"/>
            </a:pPr>
            <a:r>
              <a:rPr lang="en-US" dirty="0" smtClean="0"/>
              <a:t>Some folks have tried to argue that atheism is a weaker thesis, but this is not the case. Standard academic references on the topic define atheism in ways similar to what’s stated above. </a:t>
            </a:r>
            <a:r>
              <a:rPr lang="en-US" i="1" dirty="0" smtClean="0"/>
              <a:t>E.g</a:t>
            </a:r>
            <a:r>
              <a:rPr lang="en-US" dirty="0" smtClean="0"/>
              <a:t>., J.J.C. Smart in the the </a:t>
            </a:r>
            <a:r>
              <a:rPr lang="en-US" i="1" dirty="0" smtClean="0"/>
              <a:t>Stanford Encyclopedia of Philosophy </a:t>
            </a:r>
            <a:r>
              <a:rPr lang="en-US" dirty="0" smtClean="0"/>
              <a:t>wrote: “</a:t>
            </a:r>
            <a:r>
              <a:rPr lang="en-US" dirty="0"/>
              <a:t>‘Atheism’ means the negation of theism, the denial of the existence of God</a:t>
            </a:r>
            <a:r>
              <a:rPr lang="en-US" dirty="0" smtClean="0"/>
              <a:t>. I </a:t>
            </a:r>
            <a:r>
              <a:rPr lang="en-US" dirty="0"/>
              <a:t>shall here assume that the God in question is that of a sophisticated monotheism.</a:t>
            </a:r>
            <a:r>
              <a:rPr lang="en-US" dirty="0" smtClean="0"/>
              <a:t>”(see the entry on Atheism and Agnosticism)</a:t>
            </a:r>
          </a:p>
          <a:p>
            <a:pPr marL="640080" algn="just">
              <a:buFont typeface="Wingdings" charset="2"/>
              <a:buChar char="Ø"/>
            </a:pPr>
            <a:r>
              <a:rPr lang="en-US" dirty="0" smtClean="0"/>
              <a:t>An </a:t>
            </a:r>
            <a:r>
              <a:rPr lang="en-US" b="1" dirty="0" smtClean="0"/>
              <a:t>atheist</a:t>
            </a:r>
            <a:r>
              <a:rPr lang="en-US" dirty="0" smtClean="0"/>
              <a:t> is someone who believes that atheism is true (that theism is false, that God does not exist).</a:t>
            </a:r>
            <a:endParaRPr lang="en-US" dirty="0"/>
          </a:p>
          <a:p>
            <a:endParaRPr lang="en-US" dirty="0"/>
          </a:p>
        </p:txBody>
      </p:sp>
    </p:spTree>
    <p:extLst>
      <p:ext uri="{BB962C8B-B14F-4D97-AF65-F5344CB8AC3E}">
        <p14:creationId xmlns="" xmlns:p14="http://schemas.microsoft.com/office/powerpoint/2010/main" val="76540682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Scale>
                                      <p:cBhvr>
                                        <p:cTn id="7"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1" end="1"/>
                                            </p:txEl>
                                          </p:spTgt>
                                        </p:tgtEl>
                                        <p:attrNameLst>
                                          <p:attrName>ppt_x</p:attrName>
                                          <p:attrName>ppt_y</p:attrName>
                                        </p:attrNameLst>
                                      </p:cBhvr>
                                    </p:animMotion>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800" decel="100000"/>
                                        <p:tgtEl>
                                          <p:spTgt spid="3">
                                            <p:txEl>
                                              <p:pRg st="2" end="2"/>
                                            </p:txEl>
                                          </p:spTgt>
                                        </p:tgtEl>
                                      </p:cBhvr>
                                    </p:animEffect>
                                    <p:anim calcmode="lin" valueType="num">
                                      <p:cBhvr>
                                        <p:cTn id="15"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16"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17"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5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Scale>
                                      <p:cBhvr>
                                        <p:cTn id="2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3">
                                            <p:txEl>
                                              <p:pRg st="3" end="3"/>
                                            </p:txEl>
                                          </p:spTgt>
                                        </p:tgtEl>
                                        <p:attrNameLst>
                                          <p:attrName>ppt_x</p:attrName>
                                          <p:attrName>ppt_y</p:attrName>
                                        </p:attrNameLst>
                                      </p:cBhvr>
                                    </p:animMotion>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0"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800" decel="100000"/>
                                        <p:tgtEl>
                                          <p:spTgt spid="3">
                                            <p:txEl>
                                              <p:pRg st="4" end="4"/>
                                            </p:txEl>
                                          </p:spTgt>
                                        </p:tgtEl>
                                      </p:cBhvr>
                                    </p:animEffect>
                                    <p:anim calcmode="lin" valueType="num">
                                      <p:cBhvr>
                                        <p:cTn id="32"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33"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34"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0"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800" decel="100000"/>
                                        <p:tgtEl>
                                          <p:spTgt spid="3">
                                            <p:txEl>
                                              <p:pRg st="5" end="5"/>
                                            </p:txEl>
                                          </p:spTgt>
                                        </p:tgtEl>
                                      </p:cBhvr>
                                    </p:animEffect>
                                    <p:anim calcmode="lin" valueType="num">
                                      <p:cBhvr>
                                        <p:cTn id="42"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43"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44"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62280"/>
            <a:ext cx="9601200" cy="1485900"/>
          </a:xfrm>
        </p:spPr>
        <p:txBody>
          <a:bodyPr/>
          <a:lstStyle/>
          <a:p>
            <a:r>
              <a:rPr lang="en-US" dirty="0" smtClean="0"/>
              <a:t>The Logical Problem of Evil</a:t>
            </a:r>
            <a:endParaRPr lang="en-US" dirty="0"/>
          </a:p>
        </p:txBody>
      </p:sp>
      <p:sp>
        <p:nvSpPr>
          <p:cNvPr id="3" name="Content Placeholder 2"/>
          <p:cNvSpPr>
            <a:spLocks noGrp="1"/>
          </p:cNvSpPr>
          <p:nvPr>
            <p:ph idx="1"/>
          </p:nvPr>
        </p:nvSpPr>
        <p:spPr>
          <a:xfrm>
            <a:off x="1371600" y="2103120"/>
            <a:ext cx="9601200" cy="4572000"/>
          </a:xfrm>
        </p:spPr>
        <p:txBody>
          <a:bodyPr>
            <a:normAutofit lnSpcReduction="10000"/>
          </a:bodyPr>
          <a:lstStyle/>
          <a:p>
            <a:r>
              <a:rPr lang="en-US" dirty="0" smtClean="0"/>
              <a:t>The logical problem of evil attempts to show that there is some logical inconsistency between the proposition &lt;God exists.&gt; and the proposition &lt;Evil exists.&gt;. </a:t>
            </a:r>
          </a:p>
          <a:p>
            <a:r>
              <a:rPr lang="en-US" dirty="0" smtClean="0"/>
              <a:t>Here is a statement of the logical problem of evil (something close to this was the argument of </a:t>
            </a:r>
            <a:r>
              <a:rPr lang="en-US" dirty="0" smtClean="0">
                <a:solidFill>
                  <a:srgbClr val="0070C0"/>
                </a:solidFill>
              </a:rPr>
              <a:t>J.L. Mackie (1955)</a:t>
            </a:r>
            <a:r>
              <a:rPr lang="en-US" dirty="0" smtClean="0"/>
              <a:t>):</a:t>
            </a:r>
          </a:p>
          <a:p>
            <a:pPr marL="914400" indent="-457200">
              <a:buFont typeface="+mj-lt"/>
              <a:buAutoNum type="arabicParenR"/>
            </a:pPr>
            <a:r>
              <a:rPr lang="en-US" dirty="0" smtClean="0"/>
              <a:t>Evil exists.						[Premise]</a:t>
            </a:r>
          </a:p>
          <a:p>
            <a:pPr marL="914400" indent="-457200">
              <a:buFont typeface="+mj-lt"/>
              <a:buAutoNum type="arabicParenR"/>
            </a:pPr>
            <a:r>
              <a:rPr lang="en-US" dirty="0" smtClean="0"/>
              <a:t>If theism is true, then God knows how to prevent all evil.	[Premise]</a:t>
            </a:r>
          </a:p>
          <a:p>
            <a:pPr marL="914400" indent="-457200">
              <a:buFont typeface="+mj-lt"/>
              <a:buAutoNum type="arabicParenR"/>
            </a:pPr>
            <a:r>
              <a:rPr lang="en-US" dirty="0" smtClean="0"/>
              <a:t>If theism is true, then God has the ability to prevent all evil.	[Premise]</a:t>
            </a:r>
          </a:p>
          <a:p>
            <a:pPr marL="914400" indent="-457200">
              <a:buFont typeface="+mj-lt"/>
              <a:buAutoNum type="arabicParenR"/>
            </a:pPr>
            <a:r>
              <a:rPr lang="en-US" dirty="0" smtClean="0"/>
              <a:t>If theism is true, then God desires to prevent all evil.	[Premise]</a:t>
            </a:r>
          </a:p>
          <a:p>
            <a:pPr marL="914400" indent="-457200">
              <a:buFont typeface="+mj-lt"/>
              <a:buAutoNum type="arabicParenR"/>
            </a:pPr>
            <a:r>
              <a:rPr lang="en-US" dirty="0" smtClean="0"/>
              <a:t>If God knows how to prevent all evil, God has the ability to prevent all evil, and God desires to prevent all evil, then it is necessarily false that (theism is true and evil exists). 						[Premise]</a:t>
            </a:r>
          </a:p>
          <a:p>
            <a:pPr marL="914400" indent="-457200">
              <a:buFont typeface="+mj-lt"/>
              <a:buAutoNum type="arabicParenR"/>
            </a:pPr>
            <a:r>
              <a:rPr lang="en-US" b="1" u="sng" dirty="0" smtClean="0">
                <a:solidFill>
                  <a:srgbClr val="FF0000"/>
                </a:solidFill>
              </a:rPr>
              <a:t>Therefore, theism is false.</a:t>
            </a:r>
            <a:r>
              <a:rPr lang="en-US" dirty="0" smtClean="0"/>
              <a:t>				[Conclusion]</a:t>
            </a:r>
          </a:p>
          <a:p>
            <a:pPr marL="914400" indent="-457200">
              <a:buFont typeface="+mj-lt"/>
              <a:buAutoNum type="arabicParenR"/>
            </a:pPr>
            <a:endParaRPr lang="en-US" dirty="0"/>
          </a:p>
        </p:txBody>
      </p:sp>
    </p:spTree>
    <p:extLst>
      <p:ext uri="{BB962C8B-B14F-4D97-AF65-F5344CB8AC3E}">
        <p14:creationId xmlns="" xmlns:p14="http://schemas.microsoft.com/office/powerpoint/2010/main" val="74163570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arn(inVertical)">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arn(inVertical)">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arn(inVertical)">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arn(inVertical)">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arn(inVertical)">
                                      <p:cBhvr>
                                        <p:cTn id="41" dur="5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arn(inVertical)">
                                      <p:cBhvr>
                                        <p:cTn id="4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Logical Problem of Evil</a:t>
            </a:r>
            <a:endParaRPr lang="en-US" dirty="0"/>
          </a:p>
        </p:txBody>
      </p:sp>
      <p:sp>
        <p:nvSpPr>
          <p:cNvPr id="3" name="Content Placeholder 2"/>
          <p:cNvSpPr>
            <a:spLocks noGrp="1"/>
          </p:cNvSpPr>
          <p:nvPr>
            <p:ph idx="1"/>
          </p:nvPr>
        </p:nvSpPr>
        <p:spPr>
          <a:xfrm>
            <a:off x="518160" y="1554480"/>
            <a:ext cx="10454640" cy="5191760"/>
          </a:xfrm>
        </p:spPr>
        <p:txBody>
          <a:bodyPr>
            <a:normAutofit fontScale="55000" lnSpcReduction="20000"/>
          </a:bodyPr>
          <a:lstStyle/>
          <a:p>
            <a:r>
              <a:rPr lang="en-US" dirty="0" smtClean="0"/>
              <a:t>Here’s a more </a:t>
            </a:r>
            <a:r>
              <a:rPr lang="en-US" dirty="0"/>
              <a:t>explicit </a:t>
            </a:r>
            <a:r>
              <a:rPr lang="en-US" dirty="0" smtClean="0"/>
              <a:t>derivation:</a:t>
            </a:r>
          </a:p>
          <a:p>
            <a:pPr marL="914400" indent="-457200">
              <a:buFont typeface="+mj-lt"/>
              <a:buAutoNum type="arabicParenR"/>
            </a:pPr>
            <a:r>
              <a:rPr lang="en-US" dirty="0" smtClean="0"/>
              <a:t>Evil exists.						[Premise]</a:t>
            </a:r>
          </a:p>
          <a:p>
            <a:pPr marL="914400" indent="-457200">
              <a:buFont typeface="+mj-lt"/>
              <a:buAutoNum type="arabicParenR"/>
            </a:pPr>
            <a:r>
              <a:rPr lang="en-US" dirty="0" smtClean="0"/>
              <a:t>If </a:t>
            </a:r>
            <a:r>
              <a:rPr lang="en-US" dirty="0"/>
              <a:t>theism is true, then God knows how to prevent all evil.	</a:t>
            </a:r>
            <a:r>
              <a:rPr lang="en-US" dirty="0" smtClean="0"/>
              <a:t>		[</a:t>
            </a:r>
            <a:r>
              <a:rPr lang="en-US" dirty="0"/>
              <a:t>Premise]</a:t>
            </a:r>
          </a:p>
          <a:p>
            <a:pPr marL="914400" indent="-457200">
              <a:buFont typeface="+mj-lt"/>
              <a:buAutoNum type="arabicParenR"/>
            </a:pPr>
            <a:r>
              <a:rPr lang="en-US" dirty="0"/>
              <a:t>If theism is true, then God has the ability to prevent all evil.	</a:t>
            </a:r>
            <a:r>
              <a:rPr lang="en-US" dirty="0" smtClean="0"/>
              <a:t>		[</a:t>
            </a:r>
            <a:r>
              <a:rPr lang="en-US" dirty="0"/>
              <a:t>Premise]</a:t>
            </a:r>
          </a:p>
          <a:p>
            <a:pPr marL="914400" indent="-457200">
              <a:buFont typeface="+mj-lt"/>
              <a:buAutoNum type="arabicParenR"/>
            </a:pPr>
            <a:r>
              <a:rPr lang="en-US" dirty="0"/>
              <a:t>If theism is true, then God desires to prevent all evil.	</a:t>
            </a:r>
            <a:r>
              <a:rPr lang="en-US" dirty="0" smtClean="0"/>
              <a:t>		[</a:t>
            </a:r>
            <a:r>
              <a:rPr lang="en-US" dirty="0"/>
              <a:t>Premise]</a:t>
            </a:r>
          </a:p>
          <a:p>
            <a:pPr marL="914400" indent="-457200">
              <a:buFont typeface="+mj-lt"/>
              <a:buAutoNum type="arabicParenR"/>
            </a:pPr>
            <a:r>
              <a:rPr lang="en-US" u="sng" dirty="0">
                <a:solidFill>
                  <a:srgbClr val="0070C0"/>
                </a:solidFill>
              </a:rPr>
              <a:t>If </a:t>
            </a:r>
            <a:r>
              <a:rPr lang="en-US" u="sng" dirty="0" smtClean="0">
                <a:solidFill>
                  <a:srgbClr val="0070C0"/>
                </a:solidFill>
              </a:rPr>
              <a:t>(God </a:t>
            </a:r>
            <a:r>
              <a:rPr lang="en-US" u="sng" dirty="0">
                <a:solidFill>
                  <a:srgbClr val="0070C0"/>
                </a:solidFill>
              </a:rPr>
              <a:t>knows how to prevent all evil, God has the ability to prevent all evil, and God desires to prevent all </a:t>
            </a:r>
            <a:r>
              <a:rPr lang="en-US" u="sng" dirty="0" smtClean="0">
                <a:solidFill>
                  <a:srgbClr val="0070C0"/>
                </a:solidFill>
              </a:rPr>
              <a:t>evil), then it is necessarily false that [theism is true and evil exists]</a:t>
            </a:r>
            <a:r>
              <a:rPr lang="en-US" dirty="0" smtClean="0">
                <a:solidFill>
                  <a:srgbClr val="0070C0"/>
                </a:solidFill>
              </a:rPr>
              <a:t>. 					</a:t>
            </a:r>
            <a:r>
              <a:rPr lang="en-US" u="sng" dirty="0" smtClean="0">
                <a:solidFill>
                  <a:srgbClr val="0070C0"/>
                </a:solidFill>
              </a:rPr>
              <a:t>[</a:t>
            </a:r>
            <a:r>
              <a:rPr lang="en-US" u="sng" dirty="0">
                <a:solidFill>
                  <a:srgbClr val="0070C0"/>
                </a:solidFill>
              </a:rPr>
              <a:t>Premise]</a:t>
            </a:r>
          </a:p>
          <a:p>
            <a:pPr marL="914400" indent="-457200">
              <a:buFont typeface="+mj-lt"/>
              <a:buAutoNum type="arabicParenR"/>
            </a:pPr>
            <a:r>
              <a:rPr lang="en-US" dirty="0"/>
              <a:t>Assume that theism is true.				</a:t>
            </a:r>
            <a:r>
              <a:rPr lang="en-US" dirty="0" smtClean="0"/>
              <a:t>	[</a:t>
            </a:r>
            <a:r>
              <a:rPr lang="en-US" dirty="0"/>
              <a:t>Assumption</a:t>
            </a:r>
            <a:r>
              <a:rPr lang="en-US" dirty="0" smtClean="0"/>
              <a:t>]</a:t>
            </a:r>
          </a:p>
          <a:p>
            <a:pPr marL="914400" indent="-457200">
              <a:buFont typeface="+mj-lt"/>
              <a:buAutoNum type="arabicParenR"/>
            </a:pPr>
            <a:r>
              <a:rPr lang="en-US" dirty="0" smtClean="0"/>
              <a:t>God knows how to prevent all evil.				[MP (2), (6)]</a:t>
            </a:r>
          </a:p>
          <a:p>
            <a:pPr marL="914400" indent="-457200">
              <a:buFont typeface="+mj-lt"/>
              <a:buAutoNum type="arabicParenR"/>
            </a:pPr>
            <a:r>
              <a:rPr lang="en-US" dirty="0" smtClean="0"/>
              <a:t>God has the ability to prevent all evil.				[MP (3), (6)]</a:t>
            </a:r>
          </a:p>
          <a:p>
            <a:pPr marL="914400" indent="-457200">
              <a:buFont typeface="+mj-lt"/>
              <a:buAutoNum type="arabicParenR"/>
            </a:pPr>
            <a:r>
              <a:rPr lang="en-US" dirty="0" smtClean="0"/>
              <a:t>God desires to prevent all evil.					[MP (4), (6)]</a:t>
            </a:r>
          </a:p>
          <a:p>
            <a:pPr marL="914400" indent="-457200">
              <a:buFont typeface="+mj-lt"/>
              <a:buAutoNum type="arabicParenR"/>
            </a:pPr>
            <a:r>
              <a:rPr lang="en-US" dirty="0" smtClean="0"/>
              <a:t>God knows how to prevent all evil, God has the ability to prevent all evil, and God desires to prevent all evil. [Conj. 2x (7), (8), (9)]</a:t>
            </a:r>
          </a:p>
          <a:p>
            <a:pPr marL="914400" indent="-457200">
              <a:buFont typeface="+mj-lt"/>
              <a:buAutoNum type="arabicParenR"/>
            </a:pPr>
            <a:r>
              <a:rPr lang="en-US" dirty="0" smtClean="0"/>
              <a:t>It is necessarily false that (theism is true and evil exists).			[MP (5), (10)]</a:t>
            </a:r>
          </a:p>
          <a:p>
            <a:pPr marL="914400" indent="-457200">
              <a:buFont typeface="+mj-lt"/>
              <a:buAutoNum type="arabicParenR"/>
            </a:pPr>
            <a:r>
              <a:rPr lang="en-US" dirty="0" smtClean="0"/>
              <a:t>It is not the case that (theism is true and evil exists).			[</a:t>
            </a:r>
            <a:r>
              <a:rPr lang="en-US" dirty="0" err="1" smtClean="0"/>
              <a:t>Nec</a:t>
            </a:r>
            <a:r>
              <a:rPr lang="en-US" dirty="0" smtClean="0"/>
              <a:t>. </a:t>
            </a:r>
            <a:r>
              <a:rPr lang="en-US" dirty="0" err="1" smtClean="0"/>
              <a:t>Elim</a:t>
            </a:r>
            <a:r>
              <a:rPr lang="en-US" dirty="0" smtClean="0"/>
              <a:t>. (11)]</a:t>
            </a:r>
          </a:p>
          <a:p>
            <a:pPr marL="914400" indent="-457200">
              <a:buFont typeface="+mj-lt"/>
              <a:buAutoNum type="arabicParenR"/>
            </a:pPr>
            <a:r>
              <a:rPr lang="en-US" dirty="0" smtClean="0"/>
              <a:t>It is not the case that theism holds, or it is not the case that evil exists.		[</a:t>
            </a:r>
            <a:r>
              <a:rPr lang="en-US" dirty="0" err="1" smtClean="0"/>
              <a:t>DeM</a:t>
            </a:r>
            <a:r>
              <a:rPr lang="en-US" dirty="0" smtClean="0"/>
              <a:t> (12)]</a:t>
            </a:r>
          </a:p>
          <a:p>
            <a:pPr marL="914400" indent="-457200">
              <a:buFont typeface="+mj-lt"/>
              <a:buAutoNum type="arabicParenR"/>
            </a:pPr>
            <a:r>
              <a:rPr lang="en-US" dirty="0" smtClean="0"/>
              <a:t>It is not the case that evil exists.				[DS (6), (13)]</a:t>
            </a:r>
            <a:endParaRPr lang="en-US" dirty="0"/>
          </a:p>
          <a:p>
            <a:pPr marL="914400" indent="-457200">
              <a:buFont typeface="+mj-lt"/>
              <a:buAutoNum type="arabicParenR"/>
            </a:pPr>
            <a:r>
              <a:rPr lang="en-US" dirty="0" smtClean="0"/>
              <a:t>Evil exists and it is not the case that evil exists.</a:t>
            </a:r>
            <a:r>
              <a:rPr lang="en-US" dirty="0"/>
              <a:t>			</a:t>
            </a:r>
            <a:r>
              <a:rPr lang="en-US" dirty="0" smtClean="0"/>
              <a:t>[Conj. (1), (14)]</a:t>
            </a:r>
          </a:p>
          <a:p>
            <a:pPr marL="914400" indent="-457200">
              <a:buFont typeface="+mj-lt"/>
              <a:buAutoNum type="arabicParenR"/>
            </a:pPr>
            <a:r>
              <a:rPr lang="en-US" dirty="0" smtClean="0"/>
              <a:t>If theism is true, then (evil exists and it is not the case that evil exists).		[CP (6)-(15)]</a:t>
            </a:r>
          </a:p>
          <a:p>
            <a:pPr marL="914400" indent="-457200">
              <a:buFont typeface="+mj-lt"/>
              <a:buAutoNum type="arabicParenR"/>
            </a:pPr>
            <a:r>
              <a:rPr lang="en-US" dirty="0" smtClean="0"/>
              <a:t>Therefore, theism is false.					[</a:t>
            </a:r>
            <a:r>
              <a:rPr lang="en-US" dirty="0" err="1" smtClean="0"/>
              <a:t>Reductio</a:t>
            </a:r>
            <a:r>
              <a:rPr lang="en-US" dirty="0" smtClean="0"/>
              <a:t> (16)]</a:t>
            </a:r>
            <a:endParaRPr lang="en-US" dirty="0"/>
          </a:p>
          <a:p>
            <a:endParaRPr lang="en-US" dirty="0" smtClean="0"/>
          </a:p>
        </p:txBody>
      </p:sp>
    </p:spTree>
    <p:extLst>
      <p:ext uri="{BB962C8B-B14F-4D97-AF65-F5344CB8AC3E}">
        <p14:creationId xmlns="" xmlns:p14="http://schemas.microsoft.com/office/powerpoint/2010/main" val="852330270"/>
      </p:ext>
    </p:extLst>
  </p:cSld>
  <p:clrMapOvr>
    <a:masterClrMapping/>
  </p:clrMapOvr>
  <p:transition spd="med">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Defense Not a Theodicy</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There are at least two categories of responses to the logical problem of evil (on this distinction see </a:t>
            </a:r>
            <a:r>
              <a:rPr lang="en-US" dirty="0" smtClean="0">
                <a:solidFill>
                  <a:srgbClr val="0070C0"/>
                </a:solidFill>
              </a:rPr>
              <a:t>Michael </a:t>
            </a:r>
            <a:r>
              <a:rPr lang="en-US" dirty="0" err="1" smtClean="0">
                <a:solidFill>
                  <a:srgbClr val="0070C0"/>
                </a:solidFill>
              </a:rPr>
              <a:t>Tooley’s</a:t>
            </a:r>
            <a:r>
              <a:rPr lang="en-US" dirty="0" smtClean="0">
                <a:solidFill>
                  <a:srgbClr val="0070C0"/>
                </a:solidFill>
              </a:rPr>
              <a:t> SEP entry on the problem of evil sect. 4</a:t>
            </a:r>
            <a:r>
              <a:rPr lang="en-US" dirty="0" smtClean="0"/>
              <a:t>).</a:t>
            </a:r>
          </a:p>
          <a:p>
            <a:pPr marL="640080" algn="just">
              <a:buFont typeface="Wingdings" charset="2"/>
              <a:buChar char="Ø"/>
            </a:pPr>
            <a:r>
              <a:rPr lang="en-US" dirty="0" smtClean="0"/>
              <a:t>Category #1: </a:t>
            </a:r>
            <a:r>
              <a:rPr lang="en-US" b="1" u="sng" dirty="0" smtClean="0"/>
              <a:t>Theodicies</a:t>
            </a:r>
            <a:r>
              <a:rPr lang="en-US" dirty="0" smtClean="0"/>
              <a:t>--- Theodicies involve attempts to specify, for evils in the world, some specific goods that likely actually exist, where those goods (given that they exist) constitute morally sufficient reasons for a being like God to allow such evils to exist or be instantiated.</a:t>
            </a:r>
          </a:p>
          <a:p>
            <a:pPr marL="640080" algn="just">
              <a:buFont typeface="Wingdings" charset="2"/>
              <a:buChar char="Ø"/>
            </a:pPr>
            <a:r>
              <a:rPr lang="en-US" dirty="0" smtClean="0"/>
              <a:t>Category #2: </a:t>
            </a:r>
            <a:r>
              <a:rPr lang="en-US" b="1" u="sng" dirty="0" smtClean="0"/>
              <a:t>Defenses</a:t>
            </a:r>
            <a:r>
              <a:rPr lang="en-US" dirty="0" smtClean="0"/>
              <a:t>--- Defenses do </a:t>
            </a:r>
            <a:r>
              <a:rPr lang="en-US" b="1" dirty="0" smtClean="0"/>
              <a:t>not</a:t>
            </a:r>
            <a:r>
              <a:rPr lang="en-US" dirty="0" smtClean="0"/>
              <a:t> involve attempts to explain the existence of various evils in the world by reporting on specific morally sufficient reasons God has for allowing the existence or instantiation of evils in the world. Rather, defenses involve merely the provision of a consistent story which entails both the existence or instantiation of evil and the existence of God. Defenses try to show that there is no incompatibility between theism and the proposition that evil exists. (van </a:t>
            </a:r>
            <a:r>
              <a:rPr lang="en-US" dirty="0" err="1" smtClean="0"/>
              <a:t>Inwagen</a:t>
            </a:r>
            <a:r>
              <a:rPr lang="en-US" dirty="0" smtClean="0"/>
              <a:t> (19??, p. 30))</a:t>
            </a:r>
            <a:endParaRPr lang="en-US" dirty="0"/>
          </a:p>
        </p:txBody>
      </p:sp>
    </p:spTree>
    <p:extLst>
      <p:ext uri="{BB962C8B-B14F-4D97-AF65-F5344CB8AC3E}">
        <p14:creationId xmlns="" xmlns:p14="http://schemas.microsoft.com/office/powerpoint/2010/main" val="205423565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Scale>
                                      <p:cBhvr>
                                        <p:cTn id="7"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1" end="1"/>
                                            </p:txEl>
                                          </p:spTgt>
                                        </p:tgtEl>
                                        <p:attrNameLst>
                                          <p:attrName>ppt_x</p:attrName>
                                          <p:attrName>ppt_y</p:attrName>
                                        </p:attrNameLst>
                                      </p:cBhvr>
                                    </p:animMotion>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Scale>
                                      <p:cBhvr>
                                        <p:cTn id="14"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2" end="2"/>
                                            </p:txEl>
                                          </p:spTgt>
                                        </p:tgtEl>
                                        <p:attrNameLst>
                                          <p:attrName>ppt_x</p:attrName>
                                          <p:attrName>ppt_y</p:attrName>
                                        </p:attrNameLst>
                                      </p:cBhvr>
                                    </p:animMotion>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Free Will Defense</a:t>
            </a:r>
            <a:endParaRPr lang="en-US" dirty="0"/>
          </a:p>
        </p:txBody>
      </p:sp>
      <p:sp>
        <p:nvSpPr>
          <p:cNvPr id="3" name="Content Placeholder 2"/>
          <p:cNvSpPr>
            <a:spLocks noGrp="1"/>
          </p:cNvSpPr>
          <p:nvPr>
            <p:ph idx="1"/>
          </p:nvPr>
        </p:nvSpPr>
        <p:spPr>
          <a:xfrm>
            <a:off x="887103" y="1460310"/>
            <a:ext cx="10822675" cy="5158854"/>
          </a:xfrm>
        </p:spPr>
        <p:txBody>
          <a:bodyPr>
            <a:normAutofit fontScale="85000" lnSpcReduction="10000"/>
          </a:bodyPr>
          <a:lstStyle/>
          <a:p>
            <a:r>
              <a:rPr lang="en-US" dirty="0" err="1" smtClean="0"/>
              <a:t>Plantinga</a:t>
            </a:r>
            <a:r>
              <a:rPr lang="en-US" dirty="0" smtClean="0"/>
              <a:t> describes the free will defense this way: </a:t>
            </a:r>
          </a:p>
          <a:p>
            <a:pPr marL="914400" indent="0" algn="just">
              <a:buNone/>
            </a:pPr>
            <a:r>
              <a:rPr lang="en-US" dirty="0" smtClean="0"/>
              <a:t>“The Free Will Defense can be looked upon as an effort to show that there may be a very different kind of good that God can’t bring about without permitting evil. These are good states of affairs that don’t include evil; they do not entail the existence of any evil whatever; nonetheless God himself can’t bring them about without permitting evil.” </a:t>
            </a:r>
            <a:r>
              <a:rPr lang="en-US" dirty="0" err="1" smtClean="0">
                <a:solidFill>
                  <a:srgbClr val="0070C0"/>
                </a:solidFill>
              </a:rPr>
              <a:t>Plantinga</a:t>
            </a:r>
            <a:r>
              <a:rPr lang="en-US" dirty="0" smtClean="0">
                <a:solidFill>
                  <a:srgbClr val="0070C0"/>
                </a:solidFill>
              </a:rPr>
              <a:t> (1974, p. 29)</a:t>
            </a:r>
          </a:p>
          <a:p>
            <a:r>
              <a:rPr lang="en-US" dirty="0" smtClean="0"/>
              <a:t>The notion of freedom in play is libertarian freedom (the ability to refrain from performing the free action and to actually bring it about). Nothing determines the free action in question.</a:t>
            </a:r>
          </a:p>
          <a:p>
            <a:r>
              <a:rPr lang="en-US" dirty="0" smtClean="0"/>
              <a:t>(Central Claim): Possibly, God is unable to bring about a world with as much good as ours without allowing evil.</a:t>
            </a:r>
          </a:p>
          <a:p>
            <a:r>
              <a:rPr lang="en-US" dirty="0" smtClean="0"/>
              <a:t>Why is (Central Claim) true? Because worlds like ours (with free creatures) are more valuable than worlds without free creatures, and free creatures have to be allowed to bring about evil or else they wouldn’t be free. Thus, “</a:t>
            </a:r>
            <a:r>
              <a:rPr lang="is-IS" dirty="0" smtClean="0"/>
              <a:t>…some of the free creatuers God created went wrong in the exercise of their freedom; this is the source of moral evil.” (</a:t>
            </a:r>
            <a:r>
              <a:rPr lang="is-IS" dirty="0" smtClean="0">
                <a:solidFill>
                  <a:srgbClr val="0070C0"/>
                </a:solidFill>
              </a:rPr>
              <a:t>Plantinga (1974, p. 30)</a:t>
            </a:r>
            <a:r>
              <a:rPr lang="is-IS" dirty="0" smtClean="0"/>
              <a:t>) G</a:t>
            </a:r>
            <a:r>
              <a:rPr lang="en-US" dirty="0" smtClean="0"/>
              <a:t>o</a:t>
            </a:r>
            <a:r>
              <a:rPr lang="is-IS" dirty="0" smtClean="0"/>
              <a:t>d’s possible morally sufficient reasons for evils in the world is the existence of free creatures and the good that entails.</a:t>
            </a:r>
            <a:endParaRPr lang="en-US" dirty="0" smtClean="0"/>
          </a:p>
          <a:p>
            <a:r>
              <a:rPr lang="en-US" dirty="0" smtClean="0"/>
              <a:t>For reasons having to do with the perceived success of the Free Will Defense, most philosophers of religion today believe that the logical problem of evil fails as a sound argument for atheism. Atheist Paul Draper remarked:</a:t>
            </a:r>
          </a:p>
          <a:p>
            <a:pPr marL="914400" indent="0">
              <a:buNone/>
            </a:pPr>
            <a:r>
              <a:rPr lang="en-US" dirty="0" smtClean="0"/>
              <a:t>“I agree with most philosophers of religion that theists face no serious logical problem of evil.” </a:t>
            </a:r>
            <a:r>
              <a:rPr lang="en-US" dirty="0" smtClean="0">
                <a:solidFill>
                  <a:srgbClr val="0070C0"/>
                </a:solidFill>
              </a:rPr>
              <a:t>Draper (1996, p. 26. n. 1)</a:t>
            </a:r>
          </a:p>
        </p:txBody>
      </p:sp>
    </p:spTree>
    <p:extLst>
      <p:ext uri="{BB962C8B-B14F-4D97-AF65-F5344CB8AC3E}">
        <p14:creationId xmlns="" xmlns:p14="http://schemas.microsoft.com/office/powerpoint/2010/main" val="54114558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Scale>
                                      <p:cBhvr>
                                        <p:cTn id="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2" end="2"/>
                                            </p:txEl>
                                          </p:spTgt>
                                        </p:tgtEl>
                                        <p:attrNameLst>
                                          <p:attrName>ppt_x</p:attrName>
                                          <p:attrName>ppt_y</p:attrName>
                                        </p:attrNameLst>
                                      </p:cBhvr>
                                    </p:animMotion>
                                    <p:animEffect transition="in" filter="fade">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Scale>
                                      <p:cBhvr>
                                        <p:cTn id="1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3" end="3"/>
                                            </p:txEl>
                                          </p:spTgt>
                                        </p:tgtEl>
                                        <p:attrNameLst>
                                          <p:attrName>ppt_x</p:attrName>
                                          <p:attrName>ppt_y</p:attrName>
                                        </p:attrNameLst>
                                      </p:cBhvr>
                                    </p:animMotion>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Scale>
                                      <p:cBhvr>
                                        <p:cTn id="21"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4" end="4"/>
                                            </p:txEl>
                                          </p:spTgt>
                                        </p:tgtEl>
                                        <p:attrNameLst>
                                          <p:attrName>ppt_x</p:attrName>
                                          <p:attrName>ppt_y</p:attrName>
                                        </p:attrNameLst>
                                      </p:cBhvr>
                                    </p:animMotion>
                                    <p:animEffect transition="in" filter="fade">
                                      <p:cBhvr>
                                        <p:cTn id="23" dur="1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Scale>
                                      <p:cBhvr>
                                        <p:cTn id="28"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5" end="5"/>
                                            </p:txEl>
                                          </p:spTgt>
                                        </p:tgtEl>
                                        <p:attrNameLst>
                                          <p:attrName>ppt_x</p:attrName>
                                          <p:attrName>ppt_y</p:attrName>
                                        </p:attrNameLst>
                                      </p:cBhvr>
                                    </p:animMotion>
                                    <p:animEffect transition="in" filter="fade">
                                      <p:cBhvr>
                                        <p:cTn id="30" dur="1000"/>
                                        <p:tgtEl>
                                          <p:spTgt spid="3">
                                            <p:txEl>
                                              <p:pRg st="5" end="5"/>
                                            </p:txEl>
                                          </p:spTgt>
                                        </p:tgtEl>
                                      </p:cBhvr>
                                    </p:animEffect>
                                  </p:childTnLst>
                                </p:cTn>
                              </p:par>
                              <p:par>
                                <p:cTn id="31" presetID="52"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Scale>
                                      <p:cBhvr>
                                        <p:cTn id="33"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4" dur="1000" decel="50000" fill="hold">
                                          <p:stCondLst>
                                            <p:cond delay="0"/>
                                          </p:stCondLst>
                                        </p:cTn>
                                        <p:tgtEl>
                                          <p:spTgt spid="3">
                                            <p:txEl>
                                              <p:pRg st="6" end="6"/>
                                            </p:txEl>
                                          </p:spTgt>
                                        </p:tgtEl>
                                        <p:attrNameLst>
                                          <p:attrName>ppt_x</p:attrName>
                                          <p:attrName>ppt_y</p:attrName>
                                        </p:attrNameLst>
                                      </p:cBhvr>
                                    </p:animMotion>
                                    <p:animEffect transition="in" filter="fade">
                                      <p:cBhvr>
                                        <p:cTn id="35"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Evidential Argument from Evil</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difference between logical problems of evil and evidential problems of evil is this: Logical problems of evil include some premise which suggests that the proposition &lt;Theism is true.&gt; and the proposition &lt;Evil exists.&gt; are incompatible with each other (see premise 5 in the argument above) . Evidential arguments from evil fail to feature such an essential premise (</a:t>
            </a:r>
            <a:r>
              <a:rPr lang="en-US" dirty="0" smtClean="0">
                <a:solidFill>
                  <a:srgbClr val="0070C0"/>
                </a:solidFill>
              </a:rPr>
              <a:t>see Howard-Snyder (1996, p. xvi)</a:t>
            </a:r>
            <a:r>
              <a:rPr lang="en-US" dirty="0" smtClean="0"/>
              <a:t>)</a:t>
            </a:r>
          </a:p>
          <a:p>
            <a:pPr algn="just"/>
            <a:r>
              <a:rPr lang="en-US" dirty="0" smtClean="0"/>
              <a:t>Here is a rough paraphrase of </a:t>
            </a:r>
            <a:r>
              <a:rPr lang="en-US" dirty="0" smtClean="0">
                <a:solidFill>
                  <a:srgbClr val="0070C0"/>
                </a:solidFill>
              </a:rPr>
              <a:t>Rowe’s (2004) </a:t>
            </a:r>
            <a:r>
              <a:rPr lang="en-US" dirty="0" smtClean="0"/>
              <a:t>evidential argument from evil:</a:t>
            </a:r>
            <a:endParaRPr lang="en-US" dirty="0"/>
          </a:p>
          <a:p>
            <a:pPr marL="914400" indent="-457200">
              <a:buFont typeface="+mj-lt"/>
              <a:buAutoNum type="arabicParenR"/>
            </a:pPr>
            <a:r>
              <a:rPr lang="en-US" dirty="0" smtClean="0"/>
              <a:t>There </a:t>
            </a:r>
            <a:r>
              <a:rPr lang="en-US" dirty="0"/>
              <a:t>are </a:t>
            </a:r>
            <a:r>
              <a:rPr lang="en-US" dirty="0" smtClean="0"/>
              <a:t>evils (</a:t>
            </a:r>
            <a:r>
              <a:rPr lang="en-US" i="1" dirty="0" smtClean="0"/>
              <a:t>gratuitous</a:t>
            </a:r>
            <a:r>
              <a:rPr lang="en-US" dirty="0" smtClean="0"/>
              <a:t> evils) which God </a:t>
            </a:r>
            <a:r>
              <a:rPr lang="en-US" dirty="0"/>
              <a:t>would have no morally sufficient reason </a:t>
            </a:r>
            <a:r>
              <a:rPr lang="en-US" dirty="0" smtClean="0"/>
              <a:t>for permitting.</a:t>
            </a:r>
            <a:endParaRPr lang="en-US" dirty="0"/>
          </a:p>
          <a:p>
            <a:pPr marL="914400" indent="-457200">
              <a:buFont typeface="+mj-lt"/>
              <a:buAutoNum type="arabicParenR"/>
            </a:pPr>
            <a:r>
              <a:rPr lang="en-US" dirty="0" smtClean="0"/>
              <a:t>God is </a:t>
            </a:r>
            <a:r>
              <a:rPr lang="en-US" dirty="0"/>
              <a:t>such that </a:t>
            </a:r>
            <a:r>
              <a:rPr lang="en-US" dirty="0" smtClean="0"/>
              <a:t>God would </a:t>
            </a:r>
            <a:r>
              <a:rPr lang="en-US" dirty="0"/>
              <a:t>never permit or allow </a:t>
            </a:r>
            <a:r>
              <a:rPr lang="en-US" dirty="0" smtClean="0"/>
              <a:t>evils </a:t>
            </a:r>
            <a:r>
              <a:rPr lang="en-US" dirty="0"/>
              <a:t>unless </a:t>
            </a:r>
            <a:r>
              <a:rPr lang="en-US" dirty="0" smtClean="0"/>
              <a:t>God </a:t>
            </a:r>
            <a:r>
              <a:rPr lang="en-US" dirty="0"/>
              <a:t>had </a:t>
            </a:r>
            <a:r>
              <a:rPr lang="en-US" dirty="0" smtClean="0"/>
              <a:t>morally sufficient </a:t>
            </a:r>
            <a:r>
              <a:rPr lang="en-US" dirty="0"/>
              <a:t>reasons for allowing them</a:t>
            </a:r>
            <a:r>
              <a:rPr lang="en-US" dirty="0" smtClean="0"/>
              <a:t>.</a:t>
            </a:r>
          </a:p>
          <a:p>
            <a:pPr marL="914400" indent="-457200">
              <a:buFont typeface="+mj-lt"/>
              <a:buAutoNum type="arabicParenR"/>
            </a:pPr>
            <a:r>
              <a:rPr lang="en-US" dirty="0" smtClean="0"/>
              <a:t>If (1) and (2) hold, then theism is false.</a:t>
            </a:r>
            <a:endParaRPr lang="en-US" dirty="0"/>
          </a:p>
          <a:p>
            <a:pPr marL="914400" indent="-457200">
              <a:buFont typeface="+mj-lt"/>
              <a:buAutoNum type="arabicParenR"/>
            </a:pPr>
            <a:r>
              <a:rPr lang="en-US" dirty="0" smtClean="0"/>
              <a:t>Therefore</a:t>
            </a:r>
            <a:r>
              <a:rPr lang="en-US" dirty="0"/>
              <a:t>, </a:t>
            </a:r>
            <a:r>
              <a:rPr lang="en-US" dirty="0" smtClean="0"/>
              <a:t>theism is false.</a:t>
            </a:r>
          </a:p>
        </p:txBody>
      </p:sp>
    </p:spTree>
    <p:extLst>
      <p:ext uri="{BB962C8B-B14F-4D97-AF65-F5344CB8AC3E}">
        <p14:creationId xmlns="" xmlns:p14="http://schemas.microsoft.com/office/powerpoint/2010/main" val="152246524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Scale>
                                      <p:cBhvr>
                                        <p:cTn id="7"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1" end="1"/>
                                            </p:txEl>
                                          </p:spTgt>
                                        </p:tgtEl>
                                        <p:attrNameLst>
                                          <p:attrName>ppt_x</p:attrName>
                                          <p:attrName>ppt_y</p:attrName>
                                        </p:attrNameLst>
                                      </p:cBhvr>
                                    </p:animMotion>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inVertic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inVertic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inVertical)">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Evidential Argument From Evil</a:t>
            </a:r>
            <a:endParaRPr lang="en-US" dirty="0"/>
          </a:p>
        </p:txBody>
      </p:sp>
      <p:sp>
        <p:nvSpPr>
          <p:cNvPr id="3" name="Content Placeholder 2"/>
          <p:cNvSpPr>
            <a:spLocks noGrp="1"/>
          </p:cNvSpPr>
          <p:nvPr>
            <p:ph idx="1"/>
          </p:nvPr>
        </p:nvSpPr>
        <p:spPr>
          <a:xfrm>
            <a:off x="1371600" y="1624084"/>
            <a:ext cx="9601200" cy="5104262"/>
          </a:xfrm>
        </p:spPr>
        <p:txBody>
          <a:bodyPr>
            <a:normAutofit fontScale="85000" lnSpcReduction="20000"/>
          </a:bodyPr>
          <a:lstStyle/>
          <a:p>
            <a:r>
              <a:rPr lang="en-US" dirty="0" smtClean="0"/>
              <a:t>How might a theist respond? Well, many have focused on premise one:</a:t>
            </a:r>
          </a:p>
          <a:p>
            <a:pPr marL="274320" indent="0" algn="just">
              <a:buNone/>
            </a:pPr>
            <a:r>
              <a:rPr lang="en-US" b="1" dirty="0" smtClean="0"/>
              <a:t>(Premise 1)</a:t>
            </a:r>
            <a:r>
              <a:rPr lang="en-US" dirty="0" smtClean="0"/>
              <a:t>: There </a:t>
            </a:r>
            <a:r>
              <a:rPr lang="en-US" dirty="0"/>
              <a:t>are evils (</a:t>
            </a:r>
            <a:r>
              <a:rPr lang="en-US" i="1" dirty="0"/>
              <a:t>gratuitous</a:t>
            </a:r>
            <a:r>
              <a:rPr lang="en-US" dirty="0"/>
              <a:t> evils) which God would have no morally sufficient reason for permitting</a:t>
            </a:r>
            <a:r>
              <a:rPr lang="en-US" dirty="0" smtClean="0"/>
              <a:t>.</a:t>
            </a:r>
          </a:p>
          <a:p>
            <a:pPr algn="just"/>
            <a:r>
              <a:rPr lang="en-US" dirty="0" smtClean="0"/>
              <a:t>Response #1: (</a:t>
            </a:r>
            <a:r>
              <a:rPr lang="en-US" b="1" i="1" dirty="0" smtClean="0"/>
              <a:t>Evidence Bashing</a:t>
            </a:r>
            <a:r>
              <a:rPr lang="en-US" dirty="0" smtClean="0"/>
              <a:t>) All of the evidence for theism provides indirect evidence for the falsity of (Premise 1). As William P. Alston stated, “[w]e might have sufficient grounds for believing in the existence of God—whether from arguments of natural theology, religious experience, or whatever—including sufficient grounds for taking God to be omnipotent, omniscient, and perfectly good, and that could put us in a position to </a:t>
            </a:r>
            <a:r>
              <a:rPr lang="en-US" dirty="0" err="1" smtClean="0"/>
              <a:t>warrantedly</a:t>
            </a:r>
            <a:r>
              <a:rPr lang="en-US" dirty="0" smtClean="0"/>
              <a:t> deny</a:t>
            </a:r>
            <a:r>
              <a:rPr lang="is-IS" dirty="0" smtClean="0"/>
              <a:t>…[something like premise 1].” </a:t>
            </a:r>
            <a:r>
              <a:rPr lang="is-IS" dirty="0" smtClean="0">
                <a:solidFill>
                  <a:srgbClr val="0070C0"/>
                </a:solidFill>
              </a:rPr>
              <a:t>Alston (1996, p. 99)</a:t>
            </a:r>
            <a:endParaRPr lang="en-US" dirty="0" smtClean="0">
              <a:solidFill>
                <a:srgbClr val="0070C0"/>
              </a:solidFill>
            </a:endParaRPr>
          </a:p>
          <a:p>
            <a:pPr algn="just"/>
            <a:r>
              <a:rPr lang="en-US" dirty="0" smtClean="0"/>
              <a:t>Response #2: (</a:t>
            </a:r>
            <a:r>
              <a:rPr lang="en-US" b="1" i="1" dirty="0" smtClean="0"/>
              <a:t>Justification Skepticism</a:t>
            </a:r>
            <a:r>
              <a:rPr lang="en-US" dirty="0" smtClean="0"/>
              <a:t>) For example, </a:t>
            </a:r>
            <a:r>
              <a:rPr lang="en-US" dirty="0" smtClean="0">
                <a:solidFill>
                  <a:srgbClr val="0070C0"/>
                </a:solidFill>
              </a:rPr>
              <a:t>William Alston (1996, pp. 98-99)</a:t>
            </a:r>
            <a:r>
              <a:rPr lang="en-US" dirty="0" smtClean="0"/>
              <a:t> has maintained that ”our epistemic situation is such that we are unable to make a sufficiently well grounded determination that [something like premise 1]</a:t>
            </a:r>
            <a:r>
              <a:rPr lang="is-IS" dirty="0" smtClean="0"/>
              <a:t>…is the case...the magnitude or complexity of the quesiton is such that our powers, access to data, and so on are radically insufficient to provide sufficient warrant for accepting...[something like premise 1]...no one can justifiably assert gratuitousness for any case.”</a:t>
            </a:r>
          </a:p>
          <a:p>
            <a:pPr marL="914400" algn="just">
              <a:buFont typeface="Wingdings" charset="2"/>
              <a:buChar char="Ø"/>
            </a:pPr>
            <a:r>
              <a:rPr lang="en-US" b="1" i="1" dirty="0" smtClean="0"/>
              <a:t>Perhaps</a:t>
            </a:r>
            <a:r>
              <a:rPr lang="en-US" dirty="0" smtClean="0"/>
              <a:t>, in order to motivate the “Justification Skepticism” response one need only show that there are some theodicies that are true “for all we know”. In other words, one need only show that with respect to any potential example of a gratuitous evil, there is a theodicy available which explicates a divine morally sufficient reason for that specific evil that is epistemically possible (consistent with what we know). (Nelson Pike said </a:t>
            </a:r>
            <a:r>
              <a:rPr lang="en-US" i="1" dirty="0" smtClean="0"/>
              <a:t>something</a:t>
            </a:r>
            <a:r>
              <a:rPr lang="en-US" dirty="0" smtClean="0"/>
              <a:t> like this in his (1963).)</a:t>
            </a:r>
            <a:endParaRPr lang="en-US" dirty="0"/>
          </a:p>
        </p:txBody>
      </p:sp>
    </p:spTree>
    <p:extLst>
      <p:ext uri="{BB962C8B-B14F-4D97-AF65-F5344CB8AC3E}">
        <p14:creationId xmlns="" xmlns:p14="http://schemas.microsoft.com/office/powerpoint/2010/main" val="70006363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Scale>
                                      <p:cBhvr>
                                        <p:cTn id="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2" end="2"/>
                                            </p:txEl>
                                          </p:spTgt>
                                        </p:tgtEl>
                                        <p:attrNameLst>
                                          <p:attrName>ppt_x</p:attrName>
                                          <p:attrName>ppt_y</p:attrName>
                                        </p:attrNameLst>
                                      </p:cBhvr>
                                    </p:animMotion>
                                    <p:animEffect transition="in" filter="fade">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Scale>
                                      <p:cBhvr>
                                        <p:cTn id="1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3" end="3"/>
                                            </p:txEl>
                                          </p:spTgt>
                                        </p:tgtEl>
                                        <p:attrNameLst>
                                          <p:attrName>ppt_x</p:attrName>
                                          <p:attrName>ppt_y</p:attrName>
                                        </p:attrNameLst>
                                      </p:cBhvr>
                                    </p:animMotion>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Scale>
                                      <p:cBhvr>
                                        <p:cTn id="21"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4" end="4"/>
                                            </p:txEl>
                                          </p:spTgt>
                                        </p:tgtEl>
                                        <p:attrNameLst>
                                          <p:attrName>ppt_x</p:attrName>
                                          <p:attrName>ppt_y</p:attrName>
                                        </p:attrNameLst>
                                      </p:cBhvr>
                                    </p:animMotion>
                                    <p:animEffect transition="in" filter="fade">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 of Divine Hiddenness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problem of divine hiddenness is not the problem of evil in either its evidential or logical forms. Recall Peter van Inwagen’s examples which described (a) a possible world at which God wasn’t hidden and yet there remained a problem of evil, and (b) a possible world at which there was no problem of evil (because there was hardly any evil), but there remained an epistemological problem (a problem of divine hiddenness).</a:t>
            </a:r>
          </a:p>
          <a:p>
            <a:r>
              <a:rPr lang="en-US" dirty="0" smtClean="0"/>
              <a:t>Here is a precise statement of the problem/argument from hiddenness from </a:t>
            </a:r>
            <a:r>
              <a:rPr lang="en-US" dirty="0" smtClean="0">
                <a:solidFill>
                  <a:srgbClr val="0070C0"/>
                </a:solidFill>
              </a:rPr>
              <a:t>J.L. </a:t>
            </a:r>
            <a:r>
              <a:rPr lang="en-US" dirty="0" err="1" smtClean="0">
                <a:solidFill>
                  <a:srgbClr val="0070C0"/>
                </a:solidFill>
              </a:rPr>
              <a:t>Schellenberg</a:t>
            </a:r>
            <a:r>
              <a:rPr lang="en-US" dirty="0" smtClean="0">
                <a:solidFill>
                  <a:srgbClr val="0070C0"/>
                </a:solidFill>
              </a:rPr>
              <a:t> (1993, p. 83)</a:t>
            </a:r>
            <a:r>
              <a:rPr lang="en-US" dirty="0" smtClean="0"/>
              <a:t>:</a:t>
            </a:r>
          </a:p>
          <a:p>
            <a:pPr marL="914400" indent="-457200">
              <a:buFont typeface="+mj-lt"/>
              <a:buAutoNum type="arabicParenR"/>
            </a:pPr>
            <a:r>
              <a:rPr lang="en-US" dirty="0" smtClean="0"/>
              <a:t>If there is a God, he is perfectly loving.</a:t>
            </a:r>
          </a:p>
          <a:p>
            <a:pPr marL="914400" indent="-457200">
              <a:buFont typeface="+mj-lt"/>
              <a:buAutoNum type="arabicParenR"/>
            </a:pPr>
            <a:r>
              <a:rPr lang="en-US" dirty="0" smtClean="0"/>
              <a:t>If a perfectly loving God exists, reasonable nonbelief does not occur.</a:t>
            </a:r>
          </a:p>
          <a:p>
            <a:pPr marL="914400" indent="-457200">
              <a:buFont typeface="+mj-lt"/>
              <a:buAutoNum type="arabicParenR"/>
            </a:pPr>
            <a:r>
              <a:rPr lang="en-US" dirty="0" smtClean="0"/>
              <a:t>Reasonable nonbelief occurs.</a:t>
            </a:r>
          </a:p>
          <a:p>
            <a:pPr marL="914400" indent="-457200">
              <a:buFont typeface="+mj-lt"/>
              <a:buAutoNum type="arabicParenR"/>
            </a:pPr>
            <a:r>
              <a:rPr lang="en-US" dirty="0" smtClean="0"/>
              <a:t>No perfectly loving God exists.</a:t>
            </a:r>
          </a:p>
          <a:p>
            <a:pPr marL="914400" indent="-457200">
              <a:buFont typeface="+mj-lt"/>
              <a:buAutoNum type="arabicParenR"/>
            </a:pPr>
            <a:r>
              <a:rPr lang="en-US" dirty="0" smtClean="0"/>
              <a:t>[Therefore,] [t]here is no God. (</a:t>
            </a:r>
            <a:r>
              <a:rPr lang="en-US" dirty="0" err="1" smtClean="0">
                <a:solidFill>
                  <a:srgbClr val="0070C0"/>
                </a:solidFill>
              </a:rPr>
              <a:t>Schellenberg</a:t>
            </a:r>
            <a:r>
              <a:rPr lang="en-US" dirty="0" smtClean="0">
                <a:solidFill>
                  <a:srgbClr val="0070C0"/>
                </a:solidFill>
              </a:rPr>
              <a:t> (1993, p. 83)</a:t>
            </a:r>
            <a:r>
              <a:rPr lang="en-US" dirty="0" smtClean="0">
                <a:solidFill>
                  <a:schemeClr val="tx1"/>
                </a:solidFill>
              </a:rPr>
              <a:t>)</a:t>
            </a:r>
            <a:endParaRPr lang="en-US" dirty="0" smtClean="0">
              <a:solidFill>
                <a:srgbClr val="0070C0"/>
              </a:solidFill>
            </a:endParaRPr>
          </a:p>
          <a:p>
            <a:endParaRPr lang="en-US" dirty="0"/>
          </a:p>
        </p:txBody>
      </p:sp>
    </p:spTree>
    <p:extLst>
      <p:ext uri="{BB962C8B-B14F-4D97-AF65-F5344CB8AC3E}">
        <p14:creationId xmlns="" xmlns:p14="http://schemas.microsoft.com/office/powerpoint/2010/main" val="136046527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7200000" s="0" l="0"/>
                                      </p:by>
                                    </p:animClr>
                                    <p:animClr clrSpc="hsl" dir="cw">
                                      <p:cBhvr>
                                        <p:cTn id="7" dur="500" fill="hold"/>
                                        <p:tgtEl>
                                          <p:spTgt spid="2"/>
                                        </p:tgtEl>
                                        <p:attrNameLst>
                                          <p:attrName>fillcolor</p:attrName>
                                        </p:attrNameLst>
                                      </p:cBhvr>
                                      <p:by>
                                        <p:hsl h="7200000" s="0" l="0"/>
                                      </p:by>
                                    </p:animClr>
                                    <p:animClr clrSpc="hsl" dir="cw">
                                      <p:cBhvr>
                                        <p:cTn id="8" dur="500" fill="hold"/>
                                        <p:tgtEl>
                                          <p:spTgt spid="2"/>
                                        </p:tgtEl>
                                        <p:attrNameLst>
                                          <p:attrName>stroke.color</p:attrName>
                                        </p:attrNameLst>
                                      </p:cBhvr>
                                      <p:by>
                                        <p:hsl h="7200000" s="0" l="0"/>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Scale>
                                      <p:cBhvr>
                                        <p:cTn id="14"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0" end="0"/>
                                            </p:txEl>
                                          </p:spTgt>
                                        </p:tgtEl>
                                        <p:attrNameLst>
                                          <p:attrName>ppt_x</p:attrName>
                                          <p:attrName>ppt_y</p:attrName>
                                        </p:attrNameLst>
                                      </p:cBhvr>
                                    </p:animMotion>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Scale>
                                      <p:cBhvr>
                                        <p:cTn id="21"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1" end="1"/>
                                            </p:txEl>
                                          </p:spTgt>
                                        </p:tgtEl>
                                        <p:attrNameLst>
                                          <p:attrName>ppt_x</p:attrName>
                                          <p:attrName>ppt_y</p:attrName>
                                        </p:attrNameLst>
                                      </p:cBhvr>
                                    </p:animMotion>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barn(inVertical)">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barn(inVertical)">
                                      <p:cBhvr>
                                        <p:cTn id="33" dur="500"/>
                                        <p:tgtEl>
                                          <p:spTgt spid="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barn(inVertical)">
                                      <p:cBhvr>
                                        <p:cTn id="38" dur="5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barn(inVertical)">
                                      <p:cBhvr>
                                        <p:cTn id="43" dur="500"/>
                                        <p:tgtEl>
                                          <p:spTgt spid="3">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barn(inVertical)">
                                      <p:cBhvr>
                                        <p:cTn id="4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majorFont>
      <a:minorFont>
        <a:latin typeface="Franklin Gothic Book"/>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3082</TotalTime>
  <Words>3063</Words>
  <Application>Microsoft Macintosh PowerPoint</Application>
  <PresentationFormat>自定义</PresentationFormat>
  <Paragraphs>134</Paragraphs>
  <Slides>19</Slides>
  <Notes>0</Notes>
  <HiddenSlides>0</HiddenSlides>
  <MMClips>0</MMClips>
  <ScaleCrop>false</ScaleCrop>
  <HeadingPairs>
    <vt:vector size="4" baseType="variant">
      <vt:variant>
        <vt:lpstr>主题</vt:lpstr>
      </vt:variant>
      <vt:variant>
        <vt:i4>1</vt:i4>
      </vt:variant>
      <vt:variant>
        <vt:lpstr>幻灯片标题</vt:lpstr>
      </vt:variant>
      <vt:variant>
        <vt:i4>19</vt:i4>
      </vt:variant>
    </vt:vector>
  </HeadingPairs>
  <TitlesOfParts>
    <vt:vector size="20" baseType="lpstr">
      <vt:lpstr>Crop</vt:lpstr>
      <vt:lpstr>The Problem of Evil &amp; The Problem of Divine Hiddenness</vt:lpstr>
      <vt:lpstr>Theism, Atheism, and Belief</vt:lpstr>
      <vt:lpstr>The Logical Problem of Evil</vt:lpstr>
      <vt:lpstr>The Logical Problem of Evil</vt:lpstr>
      <vt:lpstr>A Defense Not a Theodicy</vt:lpstr>
      <vt:lpstr>The Free Will Defense</vt:lpstr>
      <vt:lpstr>The Evidential Argument from Evil</vt:lpstr>
      <vt:lpstr>The Evidential Argument From Evil</vt:lpstr>
      <vt:lpstr>The Problem of Divine Hiddenness</vt:lpstr>
      <vt:lpstr>The Problem of Divine Hiddenness</vt:lpstr>
      <vt:lpstr>The Problem of Divine Hiddenness</vt:lpstr>
      <vt:lpstr>The Kalam</vt:lpstr>
      <vt:lpstr>The First Premise</vt:lpstr>
      <vt:lpstr>The Second Premise</vt:lpstr>
      <vt:lpstr>The Extension</vt:lpstr>
      <vt:lpstr>The Moral Argument</vt:lpstr>
      <vt:lpstr>The Moral Argument Stated</vt:lpstr>
      <vt:lpstr>The Moral Argument Stated</vt:lpstr>
      <vt:lpstr>The Moral Argument Stated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Problem of Evil</dc:title>
  <dc:creator>Microsoft Office User</dc:creator>
  <cp:lastModifiedBy>Windows 用户</cp:lastModifiedBy>
  <cp:revision>93</cp:revision>
  <dcterms:created xsi:type="dcterms:W3CDTF">2016-02-06T21:54:49Z</dcterms:created>
  <dcterms:modified xsi:type="dcterms:W3CDTF">2017-02-24T05:23:18Z</dcterms:modified>
</cp:coreProperties>
</file>